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0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3399"/>
                </a:solidFill>
                <a:latin typeface="Adobe Clean Han ExtraBold"/>
                <a:cs typeface="Adobe Clean Han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Source Han Sans KR"/>
                <a:cs typeface="Source Han Sans K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885" y="228244"/>
            <a:ext cx="8228330" cy="607695"/>
          </a:xfrm>
          <a:custGeom>
            <a:avLst/>
            <a:gdLst/>
            <a:ahLst/>
            <a:cxnLst/>
            <a:rect l="l" t="t" r="r" b="b"/>
            <a:pathLst>
              <a:path w="8228330" h="607694">
                <a:moveTo>
                  <a:pt x="0" y="607669"/>
                </a:moveTo>
                <a:lnTo>
                  <a:pt x="0" y="0"/>
                </a:lnTo>
                <a:lnTo>
                  <a:pt x="8227796" y="0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6172200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3399"/>
                </a:solidFill>
                <a:latin typeface="Adobe Clean Han ExtraBold"/>
                <a:cs typeface="Adobe Clean Han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Source Han Sans KR"/>
                <a:cs typeface="Source Han Sans K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3399"/>
                </a:solidFill>
                <a:latin typeface="Adobe Clean Han ExtraBold"/>
                <a:cs typeface="Adobe Clean Han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3961" y="1750682"/>
            <a:ext cx="8308975" cy="635"/>
          </a:xfrm>
          <a:custGeom>
            <a:avLst/>
            <a:gdLst/>
            <a:ahLst/>
            <a:cxnLst/>
            <a:rect l="l" t="t" r="r" b="b"/>
            <a:pathLst>
              <a:path w="8308975" h="635">
                <a:moveTo>
                  <a:pt x="8308797" y="0"/>
                </a:moveTo>
                <a:lnTo>
                  <a:pt x="0" y="355"/>
                </a:lnTo>
              </a:path>
            </a:pathLst>
          </a:custGeom>
          <a:ln w="12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37561" y="152285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223202" y="0"/>
                </a:moveTo>
                <a:lnTo>
                  <a:pt x="0" y="0"/>
                </a:lnTo>
                <a:lnTo>
                  <a:pt x="0" y="223189"/>
                </a:lnTo>
                <a:lnTo>
                  <a:pt x="111594" y="223189"/>
                </a:lnTo>
                <a:lnTo>
                  <a:pt x="223202" y="223189"/>
                </a:lnTo>
                <a:lnTo>
                  <a:pt x="223202" y="0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37561" y="152285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111594" y="223189"/>
                </a:moveTo>
                <a:lnTo>
                  <a:pt x="0" y="223189"/>
                </a:lnTo>
                <a:lnTo>
                  <a:pt x="0" y="0"/>
                </a:lnTo>
                <a:lnTo>
                  <a:pt x="223202" y="0"/>
                </a:lnTo>
                <a:lnTo>
                  <a:pt x="223202" y="223189"/>
                </a:lnTo>
                <a:lnTo>
                  <a:pt x="111594" y="223189"/>
                </a:lnTo>
                <a:close/>
              </a:path>
            </a:pathLst>
          </a:custGeom>
          <a:ln w="12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79006" y="152285"/>
            <a:ext cx="8449945" cy="223520"/>
          </a:xfrm>
          <a:custGeom>
            <a:avLst/>
            <a:gdLst/>
            <a:ahLst/>
            <a:cxnLst/>
            <a:rect l="l" t="t" r="r" b="b"/>
            <a:pathLst>
              <a:path w="8449945" h="223520">
                <a:moveTo>
                  <a:pt x="8449551" y="0"/>
                </a:moveTo>
                <a:lnTo>
                  <a:pt x="0" y="0"/>
                </a:lnTo>
                <a:lnTo>
                  <a:pt x="0" y="223189"/>
                </a:lnTo>
                <a:lnTo>
                  <a:pt x="4224959" y="223189"/>
                </a:lnTo>
                <a:lnTo>
                  <a:pt x="8449551" y="223189"/>
                </a:lnTo>
                <a:lnTo>
                  <a:pt x="8449551" y="0"/>
                </a:lnTo>
                <a:close/>
              </a:path>
            </a:pathLst>
          </a:custGeom>
          <a:solidFill>
            <a:srgbClr val="99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79006" y="152285"/>
            <a:ext cx="8449945" cy="223520"/>
          </a:xfrm>
          <a:custGeom>
            <a:avLst/>
            <a:gdLst/>
            <a:ahLst/>
            <a:cxnLst/>
            <a:rect l="l" t="t" r="r" b="b"/>
            <a:pathLst>
              <a:path w="8449945" h="223520">
                <a:moveTo>
                  <a:pt x="4224959" y="223189"/>
                </a:moveTo>
                <a:lnTo>
                  <a:pt x="0" y="223189"/>
                </a:lnTo>
                <a:lnTo>
                  <a:pt x="0" y="0"/>
                </a:lnTo>
                <a:lnTo>
                  <a:pt x="8449551" y="0"/>
                </a:lnTo>
                <a:lnTo>
                  <a:pt x="8449551" y="223189"/>
                </a:lnTo>
                <a:lnTo>
                  <a:pt x="4224959" y="223189"/>
                </a:lnTo>
                <a:close/>
              </a:path>
            </a:pathLst>
          </a:custGeom>
          <a:ln w="12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79006" y="380517"/>
            <a:ext cx="8449945" cy="134620"/>
          </a:xfrm>
          <a:custGeom>
            <a:avLst/>
            <a:gdLst/>
            <a:ahLst/>
            <a:cxnLst/>
            <a:rect l="l" t="t" r="r" b="b"/>
            <a:pathLst>
              <a:path w="8449945" h="134620">
                <a:moveTo>
                  <a:pt x="8449551" y="0"/>
                </a:moveTo>
                <a:lnTo>
                  <a:pt x="0" y="0"/>
                </a:lnTo>
                <a:lnTo>
                  <a:pt x="0" y="134277"/>
                </a:lnTo>
                <a:lnTo>
                  <a:pt x="4224959" y="134277"/>
                </a:lnTo>
                <a:lnTo>
                  <a:pt x="8449551" y="134277"/>
                </a:lnTo>
                <a:lnTo>
                  <a:pt x="8449551" y="0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9006" y="380517"/>
            <a:ext cx="8449945" cy="134620"/>
          </a:xfrm>
          <a:custGeom>
            <a:avLst/>
            <a:gdLst/>
            <a:ahLst/>
            <a:cxnLst/>
            <a:rect l="l" t="t" r="r" b="b"/>
            <a:pathLst>
              <a:path w="8449945" h="134620">
                <a:moveTo>
                  <a:pt x="4224959" y="134277"/>
                </a:moveTo>
                <a:lnTo>
                  <a:pt x="0" y="134277"/>
                </a:lnTo>
                <a:lnTo>
                  <a:pt x="0" y="0"/>
                </a:lnTo>
                <a:lnTo>
                  <a:pt x="8449551" y="0"/>
                </a:lnTo>
                <a:lnTo>
                  <a:pt x="8449551" y="134277"/>
                </a:lnTo>
                <a:lnTo>
                  <a:pt x="4224959" y="134277"/>
                </a:lnTo>
                <a:close/>
              </a:path>
            </a:pathLst>
          </a:custGeom>
          <a:ln w="12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737561" y="382676"/>
            <a:ext cx="223520" cy="131445"/>
          </a:xfrm>
          <a:custGeom>
            <a:avLst/>
            <a:gdLst/>
            <a:ahLst/>
            <a:cxnLst/>
            <a:rect l="l" t="t" r="r" b="b"/>
            <a:pathLst>
              <a:path w="223520" h="131445">
                <a:moveTo>
                  <a:pt x="223202" y="0"/>
                </a:moveTo>
                <a:lnTo>
                  <a:pt x="0" y="0"/>
                </a:lnTo>
                <a:lnTo>
                  <a:pt x="0" y="131038"/>
                </a:lnTo>
                <a:lnTo>
                  <a:pt x="111594" y="131038"/>
                </a:lnTo>
                <a:lnTo>
                  <a:pt x="223202" y="131038"/>
                </a:lnTo>
                <a:lnTo>
                  <a:pt x="223202" y="0"/>
                </a:lnTo>
                <a:close/>
              </a:path>
            </a:pathLst>
          </a:custGeom>
          <a:solidFill>
            <a:srgbClr val="99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737561" y="382676"/>
            <a:ext cx="223520" cy="131445"/>
          </a:xfrm>
          <a:custGeom>
            <a:avLst/>
            <a:gdLst/>
            <a:ahLst/>
            <a:cxnLst/>
            <a:rect l="l" t="t" r="r" b="b"/>
            <a:pathLst>
              <a:path w="223520" h="131445">
                <a:moveTo>
                  <a:pt x="111594" y="131038"/>
                </a:moveTo>
                <a:lnTo>
                  <a:pt x="0" y="131038"/>
                </a:lnTo>
                <a:lnTo>
                  <a:pt x="0" y="0"/>
                </a:lnTo>
                <a:lnTo>
                  <a:pt x="223202" y="0"/>
                </a:lnTo>
                <a:lnTo>
                  <a:pt x="223202" y="131038"/>
                </a:lnTo>
                <a:lnTo>
                  <a:pt x="111594" y="131038"/>
                </a:lnTo>
                <a:close/>
              </a:path>
            </a:pathLst>
          </a:custGeom>
          <a:ln w="12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3399"/>
                </a:solidFill>
                <a:latin typeface="Adobe Clean Han ExtraBold"/>
                <a:cs typeface="Adobe Clean Han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04" y="1068019"/>
            <a:ext cx="588454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3399"/>
                </a:solidFill>
                <a:latin typeface="Adobe Clean Han ExtraBold"/>
                <a:cs typeface="Adobe Clean Han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582" y="1582897"/>
            <a:ext cx="6769100" cy="322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Source Han Sans KR"/>
                <a:cs typeface="Source Han Sans K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9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117" y="1219314"/>
            <a:ext cx="7922895" cy="913130"/>
          </a:xfrm>
          <a:custGeom>
            <a:avLst/>
            <a:gdLst/>
            <a:ahLst/>
            <a:cxnLst/>
            <a:rect l="l" t="t" r="r" b="b"/>
            <a:pathLst>
              <a:path w="7922895" h="913130">
                <a:moveTo>
                  <a:pt x="0" y="912609"/>
                </a:moveTo>
                <a:lnTo>
                  <a:pt x="0" y="0"/>
                </a:lnTo>
                <a:lnTo>
                  <a:pt x="7922882" y="0"/>
                </a:lnTo>
              </a:path>
            </a:pathLst>
          </a:custGeom>
          <a:ln w="2555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085" y="3962158"/>
            <a:ext cx="6512559" cy="635"/>
          </a:xfrm>
          <a:custGeom>
            <a:avLst/>
            <a:gdLst/>
            <a:ahLst/>
            <a:cxnLst/>
            <a:rect l="l" t="t" r="r" b="b"/>
            <a:pathLst>
              <a:path w="6512559" h="635">
                <a:moveTo>
                  <a:pt x="0" y="0"/>
                </a:moveTo>
                <a:lnTo>
                  <a:pt x="6512039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019" y="1876945"/>
            <a:ext cx="30013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633"/>
                </a:solidFill>
                <a:latin typeface="Source Han Sans KR"/>
                <a:cs typeface="Source Han Sans KR"/>
              </a:rPr>
              <a:t>ㅡ</a:t>
            </a:r>
            <a:r>
              <a:rPr sz="2400" spc="85" dirty="0">
                <a:solidFill>
                  <a:srgbClr val="006633"/>
                </a:solidFill>
                <a:latin typeface="Source Han Sans KR"/>
                <a:cs typeface="Source Han Sans KR"/>
              </a:rPr>
              <a:t> </a:t>
            </a:r>
            <a:r>
              <a:rPr sz="2400" dirty="0">
                <a:solidFill>
                  <a:srgbClr val="006633"/>
                </a:solidFill>
                <a:latin typeface="Source Han Sans KR"/>
                <a:cs typeface="Source Han Sans KR"/>
              </a:rPr>
              <a:t>호흡과</a:t>
            </a:r>
            <a:r>
              <a:rPr sz="2400" spc="90" dirty="0">
                <a:solidFill>
                  <a:srgbClr val="006633"/>
                </a:solidFill>
                <a:latin typeface="Source Han Sans KR"/>
                <a:cs typeface="Source Han Sans KR"/>
              </a:rPr>
              <a:t> </a:t>
            </a:r>
            <a:r>
              <a:rPr sz="2400" dirty="0">
                <a:solidFill>
                  <a:srgbClr val="006633"/>
                </a:solidFill>
                <a:latin typeface="Source Han Sans KR"/>
                <a:cs typeface="Source Han Sans KR"/>
              </a:rPr>
              <a:t>건</a:t>
            </a:r>
            <a:r>
              <a:rPr sz="2400" spc="90" dirty="0">
                <a:solidFill>
                  <a:srgbClr val="006633"/>
                </a:solidFill>
                <a:latin typeface="Source Han Sans KR"/>
                <a:cs typeface="Source Han Sans KR"/>
              </a:rPr>
              <a:t> </a:t>
            </a:r>
            <a:r>
              <a:rPr sz="2400" dirty="0">
                <a:solidFill>
                  <a:srgbClr val="006633"/>
                </a:solidFill>
                <a:latin typeface="Source Han Sans KR"/>
                <a:cs typeface="Source Han Sans KR"/>
              </a:rPr>
              <a:t>강</a:t>
            </a:r>
            <a:r>
              <a:rPr sz="2400" spc="90" dirty="0">
                <a:solidFill>
                  <a:srgbClr val="006633"/>
                </a:solidFill>
                <a:latin typeface="Source Han Sans KR"/>
                <a:cs typeface="Source Han Sans KR"/>
              </a:rPr>
              <a:t> </a:t>
            </a:r>
            <a:r>
              <a:rPr sz="2400" spc="-50" dirty="0">
                <a:solidFill>
                  <a:srgbClr val="006633"/>
                </a:solidFill>
                <a:latin typeface="Source Han Sans KR"/>
                <a:cs typeface="Source Han Sans KR"/>
              </a:rPr>
              <a:t>ㅡ</a:t>
            </a:r>
            <a:endParaRPr sz="24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637" y="1313992"/>
            <a:ext cx="8890635" cy="3768725"/>
            <a:chOff x="251637" y="1313992"/>
            <a:chExt cx="8890635" cy="3768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313992"/>
              <a:ext cx="8227441" cy="3819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637" y="1628279"/>
              <a:ext cx="4008602" cy="34541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4297" y="1924387"/>
              <a:ext cx="4080367" cy="3009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5315" y="1907141"/>
            <a:ext cx="6326145" cy="45871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중량</a:t>
            </a:r>
            <a:r>
              <a:rPr spc="85" dirty="0">
                <a:latin typeface="Tahoma"/>
                <a:cs typeface="Tahoma"/>
              </a:rPr>
              <a:t>(</a:t>
            </a:r>
            <a:r>
              <a:rPr spc="85" dirty="0"/>
              <a:t>호흡</a:t>
            </a:r>
            <a:r>
              <a:rPr spc="85" dirty="0">
                <a:latin typeface="Tahoma"/>
                <a:cs typeface="Tahoma"/>
              </a:rPr>
              <a:t>)</a:t>
            </a:r>
            <a:r>
              <a:rPr spc="185" dirty="0">
                <a:latin typeface="Tahoma"/>
                <a:cs typeface="Tahoma"/>
              </a:rPr>
              <a:t> </a:t>
            </a:r>
            <a:r>
              <a:rPr spc="130" dirty="0"/>
              <a:t>운동</a:t>
            </a:r>
            <a:r>
              <a:rPr spc="160" dirty="0"/>
              <a:t> </a:t>
            </a:r>
            <a:r>
              <a:rPr spc="130" dirty="0"/>
              <a:t>결과</a:t>
            </a:r>
            <a:r>
              <a:rPr spc="155" dirty="0"/>
              <a:t> </a:t>
            </a:r>
            <a:r>
              <a:rPr spc="95" dirty="0"/>
              <a:t>반응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5606" y="2136750"/>
            <a:ext cx="5445366" cy="41931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504" y="1068019"/>
            <a:ext cx="68133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중량</a:t>
            </a:r>
            <a:r>
              <a:rPr spc="85" dirty="0">
                <a:latin typeface="Tahoma"/>
                <a:cs typeface="Tahoma"/>
              </a:rPr>
              <a:t>(</a:t>
            </a:r>
            <a:r>
              <a:rPr spc="85" dirty="0"/>
              <a:t>호흡</a:t>
            </a:r>
            <a:r>
              <a:rPr spc="85" dirty="0">
                <a:latin typeface="Tahoma"/>
                <a:cs typeface="Tahoma"/>
              </a:rPr>
              <a:t>)</a:t>
            </a:r>
            <a:r>
              <a:rPr spc="190" dirty="0">
                <a:latin typeface="Tahoma"/>
                <a:cs typeface="Tahoma"/>
              </a:rPr>
              <a:t> </a:t>
            </a:r>
            <a:r>
              <a:rPr spc="130" dirty="0"/>
              <a:t>운동</a:t>
            </a:r>
            <a:r>
              <a:rPr spc="160" dirty="0"/>
              <a:t> </a:t>
            </a:r>
            <a:r>
              <a:rPr spc="130" dirty="0"/>
              <a:t>후</a:t>
            </a:r>
            <a:r>
              <a:rPr spc="150" dirty="0"/>
              <a:t> </a:t>
            </a:r>
            <a:r>
              <a:rPr spc="130" dirty="0"/>
              <a:t>혈관</a:t>
            </a:r>
            <a:r>
              <a:rPr spc="160" dirty="0"/>
              <a:t> </a:t>
            </a:r>
            <a:r>
              <a:rPr spc="95" dirty="0"/>
              <a:t>확장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885" y="228244"/>
            <a:ext cx="8228330" cy="607695"/>
          </a:xfrm>
          <a:custGeom>
            <a:avLst/>
            <a:gdLst/>
            <a:ahLst/>
            <a:cxnLst/>
            <a:rect l="l" t="t" r="r" b="b"/>
            <a:pathLst>
              <a:path w="8228330" h="607694">
                <a:moveTo>
                  <a:pt x="0" y="607669"/>
                </a:moveTo>
                <a:lnTo>
                  <a:pt x="0" y="0"/>
                </a:lnTo>
                <a:lnTo>
                  <a:pt x="8227796" y="0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200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8848" y="1521649"/>
            <a:ext cx="5785881" cy="35042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434" y="539635"/>
            <a:ext cx="6287757" cy="61358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7657" y="117983"/>
            <a:ext cx="19558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95" dirty="0">
                <a:latin typeface="Adobe Gothic Std L"/>
                <a:cs typeface="Adobe Gothic Std L"/>
              </a:rPr>
              <a:t>호흡은</a:t>
            </a:r>
            <a:r>
              <a:rPr sz="1000" b="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체질에</a:t>
            </a:r>
            <a:r>
              <a:rPr sz="1000" b="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즉각적인</a:t>
            </a:r>
            <a:r>
              <a:rPr sz="1000" b="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변화를</a:t>
            </a:r>
            <a:r>
              <a:rPr sz="1000" b="0" spc="-5" dirty="0">
                <a:latin typeface="Adobe Gothic Std L"/>
                <a:cs typeface="Adobe Gothic Std L"/>
              </a:rPr>
              <a:t> </a:t>
            </a:r>
            <a:r>
              <a:rPr sz="1000" b="0" spc="-55" dirty="0">
                <a:latin typeface="Adobe Gothic Std L"/>
                <a:cs typeface="Adobe Gothic Std L"/>
              </a:rPr>
              <a:t>준다</a:t>
            </a:r>
            <a:r>
              <a:rPr sz="1000" spc="-55" dirty="0">
                <a:latin typeface="Source Han Sans KR"/>
                <a:cs typeface="Source Han Sans KR"/>
              </a:rPr>
              <a:t>.</a:t>
            </a:r>
            <a:endParaRPr sz="10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16" y="899642"/>
            <a:ext cx="6679082" cy="52182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025" y="31584"/>
            <a:ext cx="6650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85" dirty="0">
                <a:latin typeface="Adobe Gothic Std L"/>
                <a:cs typeface="Adobe Gothic Std L"/>
              </a:rPr>
              <a:t>급성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과호흡은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과호흡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전체의</a:t>
            </a:r>
            <a:r>
              <a:rPr sz="1000" b="0" spc="-10" dirty="0">
                <a:latin typeface="Adobe Gothic Std L"/>
                <a:cs typeface="Adobe Gothic Std L"/>
              </a:rPr>
              <a:t> </a:t>
            </a:r>
            <a:r>
              <a:rPr sz="1000" spc="-70" dirty="0">
                <a:latin typeface="Source Han Sans KR"/>
                <a:cs typeface="Source Han Sans KR"/>
              </a:rPr>
              <a:t>1%</a:t>
            </a:r>
            <a:r>
              <a:rPr sz="1000" b="0" spc="-70" dirty="0">
                <a:latin typeface="Adobe Gothic Std L"/>
                <a:cs typeface="Adobe Gothic Std L"/>
              </a:rPr>
              <a:t>정도이며</a:t>
            </a:r>
            <a:r>
              <a:rPr sz="1000" b="0" spc="-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진단은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25" dirty="0">
                <a:latin typeface="Adobe Gothic Std L"/>
                <a:cs typeface="Adobe Gothic Std L"/>
              </a:rPr>
              <a:t>쉽다</a:t>
            </a:r>
            <a:r>
              <a:rPr sz="1000" spc="-25" dirty="0">
                <a:latin typeface="Source Han Sans KR"/>
                <a:cs typeface="Source Han Sans KR"/>
              </a:rPr>
              <a:t>.</a:t>
            </a:r>
            <a:endParaRPr sz="1000">
              <a:latin typeface="Source Han Sans KR"/>
              <a:cs typeface="Source Han Sans KR"/>
            </a:endParaRPr>
          </a:p>
          <a:p>
            <a:pPr marL="12700">
              <a:lnSpc>
                <a:spcPct val="100000"/>
              </a:lnSpc>
            </a:pPr>
            <a:r>
              <a:rPr sz="1000" b="0" spc="-85" dirty="0">
                <a:latin typeface="Adobe Gothic Std L"/>
                <a:cs typeface="Adobe Gothic Std L"/>
              </a:rPr>
              <a:t>만성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과호흡은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호흡양상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장애를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뚜렷이</a:t>
            </a:r>
            <a:r>
              <a:rPr sz="1000" b="0" spc="-1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보이지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않으면서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60" dirty="0">
                <a:latin typeface="Adobe Gothic Std L"/>
                <a:cs typeface="Adobe Gothic Std L"/>
              </a:rPr>
              <a:t>심장</a:t>
            </a:r>
            <a:r>
              <a:rPr sz="1000" spc="-60" dirty="0">
                <a:latin typeface="Source Han Sans KR"/>
                <a:cs typeface="Source Han Sans KR"/>
              </a:rPr>
              <a:t>,</a:t>
            </a:r>
            <a:r>
              <a:rPr sz="1000" spc="15" dirty="0">
                <a:latin typeface="Source Han Sans KR"/>
                <a:cs typeface="Source Han Sans KR"/>
              </a:rPr>
              <a:t> </a:t>
            </a:r>
            <a:r>
              <a:rPr sz="1000" b="0" spc="-75" dirty="0">
                <a:latin typeface="Adobe Gothic Std L"/>
                <a:cs typeface="Adobe Gothic Std L"/>
              </a:rPr>
              <a:t>위장관</a:t>
            </a:r>
            <a:r>
              <a:rPr sz="1000" spc="-75" dirty="0">
                <a:latin typeface="Source Han Sans KR"/>
                <a:cs typeface="Source Han Sans KR"/>
              </a:rPr>
              <a:t>,</a:t>
            </a:r>
            <a:r>
              <a:rPr sz="1000" spc="15" dirty="0">
                <a:latin typeface="Source Han Sans KR"/>
                <a:cs typeface="Source Han Sans KR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신경계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등의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많은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증상들과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섞여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나타나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진단이</a:t>
            </a:r>
            <a:r>
              <a:rPr sz="1000" b="0" spc="-10" dirty="0">
                <a:latin typeface="Adobe Gothic Std L"/>
                <a:cs typeface="Adobe Gothic Std L"/>
              </a:rPr>
              <a:t> </a:t>
            </a:r>
            <a:r>
              <a:rPr sz="1000" b="0" spc="-70" dirty="0">
                <a:latin typeface="Adobe Gothic Std L"/>
                <a:cs typeface="Adobe Gothic Std L"/>
              </a:rPr>
              <a:t>늦어진다</a:t>
            </a:r>
            <a:r>
              <a:rPr sz="1000" spc="-70" dirty="0">
                <a:latin typeface="Source Han Sans KR"/>
                <a:cs typeface="Source Han Sans KR"/>
              </a:rPr>
              <a:t>.</a:t>
            </a:r>
            <a:endParaRPr sz="10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41" y="539635"/>
            <a:ext cx="2241003" cy="5477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9994" y="250913"/>
            <a:ext cx="5686564" cy="62077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9184" y="88823"/>
            <a:ext cx="1917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95" dirty="0">
                <a:latin typeface="Adobe Gothic Std L"/>
                <a:cs typeface="Adobe Gothic Std L"/>
              </a:rPr>
              <a:t>자율신경계에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즉각적인</a:t>
            </a:r>
            <a:r>
              <a:rPr sz="1000" b="0" spc="-1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영향을</a:t>
            </a:r>
            <a:r>
              <a:rPr sz="1000" b="0" spc="5" dirty="0">
                <a:latin typeface="Adobe Gothic Std L"/>
                <a:cs typeface="Adobe Gothic Std L"/>
              </a:rPr>
              <a:t> </a:t>
            </a:r>
            <a:r>
              <a:rPr sz="1000" b="0" spc="-50" dirty="0">
                <a:latin typeface="Adobe Gothic Std L"/>
                <a:cs typeface="Adobe Gothic Std L"/>
              </a:rPr>
              <a:t>준다</a:t>
            </a:r>
            <a:r>
              <a:rPr sz="1000" spc="-50" dirty="0">
                <a:latin typeface="Source Han Sans KR"/>
                <a:cs typeface="Source Han Sans KR"/>
              </a:rPr>
              <a:t>.</a:t>
            </a:r>
            <a:endParaRPr sz="10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9438" y="56159"/>
            <a:ext cx="6189116" cy="67033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9184" y="88823"/>
            <a:ext cx="19570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85" dirty="0">
                <a:latin typeface="Adobe Gothic Std L"/>
                <a:cs typeface="Adobe Gothic Std L"/>
              </a:rPr>
              <a:t>자율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신경계에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즉각적인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영향을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50" dirty="0">
                <a:latin typeface="Adobe Gothic Std L"/>
                <a:cs typeface="Adobe Gothic Std L"/>
              </a:rPr>
              <a:t>준다</a:t>
            </a:r>
            <a:r>
              <a:rPr sz="1000" spc="-50" dirty="0">
                <a:latin typeface="Source Han Sans KR"/>
                <a:cs typeface="Source Han Sans KR"/>
              </a:rPr>
              <a:t>.</a:t>
            </a:r>
            <a:endParaRPr sz="10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479" y="1360805"/>
            <a:ext cx="3922204" cy="41889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7657" y="117983"/>
            <a:ext cx="23717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95" dirty="0">
                <a:latin typeface="Adobe Gothic Std L"/>
                <a:cs typeface="Adobe Gothic Std L"/>
              </a:rPr>
              <a:t>호흡은</a:t>
            </a:r>
            <a:r>
              <a:rPr sz="1000" b="0" spc="-10" dirty="0">
                <a:latin typeface="Adobe Gothic Std L"/>
                <a:cs typeface="Adobe Gothic Std L"/>
              </a:rPr>
              <a:t> </a:t>
            </a:r>
            <a:r>
              <a:rPr sz="1000" b="0" spc="-75" dirty="0">
                <a:latin typeface="Adobe Gothic Std L"/>
                <a:cs typeface="Adobe Gothic Std L"/>
              </a:rPr>
              <a:t>순환계</a:t>
            </a:r>
            <a:r>
              <a:rPr sz="1000" spc="-75" dirty="0">
                <a:latin typeface="Source Han Sans KR"/>
                <a:cs typeface="Source Han Sans KR"/>
              </a:rPr>
              <a:t>,</a:t>
            </a:r>
            <a:r>
              <a:rPr sz="1000" spc="5" dirty="0">
                <a:latin typeface="Source Han Sans KR"/>
                <a:cs typeface="Source Han Sans KR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특히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혈압에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직접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영향을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70" dirty="0">
                <a:latin typeface="Adobe Gothic Std L"/>
                <a:cs typeface="Adobe Gothic Std L"/>
              </a:rPr>
              <a:t>준다</a:t>
            </a:r>
            <a:endParaRPr sz="1000">
              <a:latin typeface="Adobe Gothic Std L"/>
              <a:cs typeface="Adobe Gothic Std 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4038" y="1108075"/>
            <a:ext cx="3608157" cy="48297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304" y="31584"/>
            <a:ext cx="25755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latin typeface="Source Han Sans KR"/>
                <a:cs typeface="Source Han Sans KR"/>
              </a:rPr>
              <a:t>'</a:t>
            </a:r>
            <a:r>
              <a:rPr sz="1000" b="0" spc="-70" dirty="0">
                <a:latin typeface="Adobe Gothic Std L"/>
                <a:cs typeface="Adobe Gothic Std L"/>
              </a:rPr>
              <a:t>상허하실</a:t>
            </a:r>
            <a:r>
              <a:rPr sz="1000" spc="-70" dirty="0">
                <a:latin typeface="Source Han Sans KR"/>
                <a:cs typeface="Source Han Sans KR"/>
              </a:rPr>
              <a:t>(</a:t>
            </a:r>
            <a:r>
              <a:rPr sz="1000" b="0" spc="-10" dirty="0">
                <a:latin typeface="Adobe Gothic Std L"/>
                <a:cs typeface="Adobe Gothic Std L"/>
              </a:rPr>
              <a:t>上虛下實</a:t>
            </a:r>
            <a:r>
              <a:rPr sz="1000" spc="15" dirty="0">
                <a:latin typeface="Source Han Sans KR"/>
                <a:cs typeface="Source Han Sans KR"/>
              </a:rPr>
              <a:t>)' </a:t>
            </a:r>
            <a:r>
              <a:rPr sz="1000" b="0" spc="-90" dirty="0">
                <a:latin typeface="Adobe Gothic Std L"/>
                <a:cs typeface="Adobe Gothic Std L"/>
              </a:rPr>
              <a:t>또는</a:t>
            </a:r>
            <a:r>
              <a:rPr sz="1000" b="0" spc="50" dirty="0">
                <a:latin typeface="Adobe Gothic Std L"/>
                <a:cs typeface="Adobe Gothic Std L"/>
              </a:rPr>
              <a:t> </a:t>
            </a:r>
            <a:r>
              <a:rPr sz="1000" spc="-70" dirty="0">
                <a:latin typeface="Source Han Sans KR"/>
                <a:cs typeface="Source Han Sans KR"/>
              </a:rPr>
              <a:t>'</a:t>
            </a:r>
            <a:r>
              <a:rPr sz="1000" b="0" spc="-70" dirty="0">
                <a:latin typeface="Adobe Gothic Std L"/>
                <a:cs typeface="Adobe Gothic Std L"/>
              </a:rPr>
              <a:t>흉허복실</a:t>
            </a:r>
            <a:r>
              <a:rPr sz="1000" spc="-70" dirty="0">
                <a:latin typeface="Source Han Sans KR"/>
                <a:cs typeface="Source Han Sans KR"/>
              </a:rPr>
              <a:t>(</a:t>
            </a:r>
            <a:r>
              <a:rPr sz="1000" b="0" spc="-10" dirty="0">
                <a:latin typeface="Adobe Gothic Std L"/>
                <a:cs typeface="Adobe Gothic Std L"/>
              </a:rPr>
              <a:t>胸虛腹實</a:t>
            </a:r>
            <a:r>
              <a:rPr sz="1000" spc="-25" dirty="0">
                <a:latin typeface="Source Han Sans KR"/>
                <a:cs typeface="Source Han Sans KR"/>
              </a:rPr>
              <a:t>)'</a:t>
            </a:r>
            <a:endParaRPr sz="10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396" y="1209954"/>
            <a:ext cx="2599918" cy="37288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809" y="1209967"/>
            <a:ext cx="3254836" cy="40579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9855" y="5751258"/>
            <a:ext cx="63512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5010" algn="l"/>
                <a:tab pos="4914900" algn="l"/>
              </a:tabLst>
            </a:pPr>
            <a:r>
              <a:rPr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如然與</a:t>
            </a:r>
            <a:r>
              <a:rPr sz="2800" dirty="0">
                <a:solidFill>
                  <a:srgbClr val="00AFEF"/>
                </a:solidFill>
                <a:latin typeface="SimSun"/>
                <a:cs typeface="SimSun"/>
              </a:rPr>
              <a:t>緣</a:t>
            </a:r>
            <a:r>
              <a:rPr sz="2800" spc="-150" dirty="0">
                <a:solidFill>
                  <a:srgbClr val="00AFEF"/>
                </a:solidFill>
                <a:latin typeface="SimSun"/>
                <a:cs typeface="SimSun"/>
              </a:rPr>
              <a:t> </a:t>
            </a:r>
            <a:r>
              <a:rPr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格物致</a:t>
            </a:r>
            <a:r>
              <a:rPr sz="2800" spc="-50" dirty="0">
                <a:solidFill>
                  <a:srgbClr val="00AFEF"/>
                </a:solidFill>
                <a:latin typeface="Source Han Sans KR"/>
                <a:cs typeface="Source Han Sans KR"/>
              </a:rPr>
              <a:t>知</a:t>
            </a:r>
            <a:r>
              <a:rPr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	惺惺寂</a:t>
            </a:r>
            <a:r>
              <a:rPr sz="2800" spc="-50" dirty="0">
                <a:solidFill>
                  <a:srgbClr val="00AFEF"/>
                </a:solidFill>
                <a:latin typeface="Source Han Sans KR"/>
                <a:cs typeface="Source Han Sans KR"/>
              </a:rPr>
              <a:t>寂</a:t>
            </a:r>
            <a:r>
              <a:rPr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	上虛下</a:t>
            </a:r>
            <a:r>
              <a:rPr sz="2800" spc="-50" dirty="0">
                <a:solidFill>
                  <a:srgbClr val="00AFEF"/>
                </a:solidFill>
                <a:latin typeface="Source Han Sans KR"/>
                <a:cs typeface="Source Han Sans KR"/>
              </a:rPr>
              <a:t>實</a:t>
            </a:r>
            <a:endParaRPr sz="2800">
              <a:latin typeface="Source Han Sans KR"/>
              <a:cs typeface="Source Han Sans KR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FF1BBB7-1DB9-5760-5C1B-D7F8884CA410}"/>
              </a:ext>
            </a:extLst>
          </p:cNvPr>
          <p:cNvSpPr txBox="1"/>
          <p:nvPr/>
        </p:nvSpPr>
        <p:spPr>
          <a:xfrm>
            <a:off x="1112544" y="336303"/>
            <a:ext cx="63512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5010" algn="l"/>
                <a:tab pos="4914900" algn="l"/>
              </a:tabLst>
            </a:pPr>
            <a:r>
              <a:rPr lang="ko-KR" altLang="en-US"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생각행위</a:t>
            </a:r>
            <a:r>
              <a:rPr sz="2800" spc="-150" dirty="0">
                <a:solidFill>
                  <a:srgbClr val="00AFEF"/>
                </a:solidFill>
                <a:latin typeface="SimSun"/>
                <a:cs typeface="SimSun"/>
              </a:rPr>
              <a:t> </a:t>
            </a:r>
            <a:r>
              <a:rPr lang="ko-KR" altLang="en-US" sz="2800" spc="-150" dirty="0">
                <a:solidFill>
                  <a:srgbClr val="00AFEF"/>
                </a:solidFill>
                <a:latin typeface="Source Han Sans KR"/>
                <a:cs typeface="SimSun"/>
              </a:rPr>
              <a:t>원리습관</a:t>
            </a:r>
            <a:r>
              <a:rPr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	</a:t>
            </a:r>
            <a:r>
              <a:rPr lang="ko-KR" altLang="en-US"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인지행동</a:t>
            </a:r>
            <a:r>
              <a:rPr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	</a:t>
            </a:r>
            <a:r>
              <a:rPr lang="ko-KR" altLang="en-US"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冥想明相</a:t>
            </a:r>
            <a:endParaRPr sz="2800">
              <a:latin typeface="Source Han Sans KR"/>
              <a:cs typeface="Source Han Sans KR"/>
            </a:endParaRPr>
          </a:p>
        </p:txBody>
      </p:sp>
    </p:spTree>
    <p:extLst>
      <p:ext uri="{BB962C8B-B14F-4D97-AF65-F5344CB8AC3E}">
        <p14:creationId xmlns:p14="http://schemas.microsoft.com/office/powerpoint/2010/main" val="28402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197" y="1619643"/>
            <a:ext cx="6903364" cy="32381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300" y="31584"/>
            <a:ext cx="12674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latin typeface="Source Han Sans KR"/>
                <a:cs typeface="Source Han Sans KR"/>
              </a:rPr>
              <a:t>RSA(</a:t>
            </a:r>
            <a:r>
              <a:rPr sz="1000" b="0" spc="-60" dirty="0">
                <a:latin typeface="Adobe Gothic Std L"/>
                <a:cs typeface="Adobe Gothic Std L"/>
              </a:rPr>
              <a:t>호흡성동방부정맥</a:t>
            </a:r>
            <a:r>
              <a:rPr sz="1000" spc="-60" dirty="0">
                <a:latin typeface="Source Han Sans KR"/>
                <a:cs typeface="Source Han Sans KR"/>
              </a:rPr>
              <a:t>)</a:t>
            </a:r>
            <a:endParaRPr sz="10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999" y="867232"/>
            <a:ext cx="5639041" cy="48906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995" y="702005"/>
              <a:ext cx="6952322" cy="61556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7304" y="31584"/>
            <a:ext cx="23101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95" dirty="0">
                <a:latin typeface="Adobe Gothic Std L"/>
                <a:cs typeface="Adobe Gothic Std L"/>
              </a:rPr>
              <a:t>호흡은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뇌척수액의</a:t>
            </a:r>
            <a:r>
              <a:rPr sz="1000" b="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흐름에</a:t>
            </a:r>
            <a:r>
              <a:rPr sz="1000" b="0" spc="-10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직접</a:t>
            </a:r>
            <a:r>
              <a:rPr sz="1000" b="0" spc="-1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영향을</a:t>
            </a:r>
            <a:r>
              <a:rPr sz="1000" b="0" dirty="0">
                <a:latin typeface="Adobe Gothic Std L"/>
                <a:cs typeface="Adobe Gothic Std L"/>
              </a:rPr>
              <a:t> </a:t>
            </a:r>
            <a:r>
              <a:rPr sz="1000" b="0" spc="-70" dirty="0">
                <a:latin typeface="Adobe Gothic Std L"/>
                <a:cs typeface="Adobe Gothic Std L"/>
              </a:rPr>
              <a:t>준다</a:t>
            </a:r>
            <a:endParaRPr sz="1000">
              <a:latin typeface="Adobe Gothic Std L"/>
              <a:cs typeface="Adobe Gothic Std 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23607"/>
              <a:ext cx="9141841" cy="540791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7304" y="31584"/>
            <a:ext cx="53403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95" dirty="0">
                <a:latin typeface="Adobe Gothic Std L"/>
                <a:cs typeface="Adobe Gothic Std L"/>
              </a:rPr>
              <a:t>파동성은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주로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70" dirty="0">
                <a:latin typeface="Adobe Gothic Std L"/>
                <a:cs typeface="Adobe Gothic Std L"/>
              </a:rPr>
              <a:t>혈압과</a:t>
            </a:r>
            <a:r>
              <a:rPr sz="1000" spc="-70" dirty="0">
                <a:latin typeface="Source Han Sans KR"/>
                <a:cs typeface="Source Han Sans KR"/>
              </a:rPr>
              <a:t>,</a:t>
            </a:r>
            <a:r>
              <a:rPr sz="1000" spc="15" dirty="0">
                <a:latin typeface="Source Han Sans KR"/>
                <a:cs typeface="Source Han Sans KR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호흡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등에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영향을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75" dirty="0">
                <a:latin typeface="Adobe Gothic Std L"/>
                <a:cs typeface="Adobe Gothic Std L"/>
              </a:rPr>
              <a:t>받지만</a:t>
            </a:r>
            <a:r>
              <a:rPr sz="1000" spc="-75" dirty="0">
                <a:latin typeface="Source Han Sans KR"/>
                <a:cs typeface="Source Han Sans KR"/>
              </a:rPr>
              <a:t>,</a:t>
            </a:r>
            <a:r>
              <a:rPr sz="1000" spc="15" dirty="0">
                <a:latin typeface="Source Han Sans KR"/>
                <a:cs typeface="Source Han Sans KR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깊은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호흡으로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형성된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파동에는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다른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파동이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압도된다</a:t>
            </a:r>
            <a:endParaRPr sz="1000">
              <a:latin typeface="Adobe Gothic Std L"/>
              <a:cs typeface="Adobe Gothic Std 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04" y="309867"/>
            <a:ext cx="61874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solidFill>
                  <a:srgbClr val="006633"/>
                </a:solidFill>
                <a:latin typeface="Source Han Sans KR"/>
                <a:cs typeface="Source Han Sans KR"/>
              </a:rPr>
              <a:t>뇌척수액의</a:t>
            </a:r>
            <a:r>
              <a:rPr sz="4200" b="0" spc="220" dirty="0">
                <a:solidFill>
                  <a:srgbClr val="006633"/>
                </a:solidFill>
                <a:latin typeface="Source Han Sans KR"/>
                <a:cs typeface="Source Han Sans KR"/>
              </a:rPr>
              <a:t> </a:t>
            </a:r>
            <a:r>
              <a:rPr sz="4200" b="0" dirty="0">
                <a:solidFill>
                  <a:srgbClr val="006633"/>
                </a:solidFill>
                <a:latin typeface="Source Han Sans KR"/>
                <a:cs typeface="Source Han Sans KR"/>
              </a:rPr>
              <a:t>흐름과</a:t>
            </a:r>
            <a:r>
              <a:rPr sz="4200" b="0" spc="220" dirty="0">
                <a:solidFill>
                  <a:srgbClr val="006633"/>
                </a:solidFill>
                <a:latin typeface="Source Han Sans KR"/>
                <a:cs typeface="Source Han Sans KR"/>
              </a:rPr>
              <a:t> </a:t>
            </a:r>
            <a:r>
              <a:rPr sz="4200" b="0" spc="-25" dirty="0">
                <a:solidFill>
                  <a:srgbClr val="006633"/>
                </a:solidFill>
                <a:latin typeface="Source Han Sans KR"/>
                <a:cs typeface="Source Han Sans KR"/>
              </a:rPr>
              <a:t>교환</a:t>
            </a:r>
            <a:endParaRPr sz="4200">
              <a:latin typeface="Source Han Sans KR"/>
              <a:cs typeface="Source Han Sans K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504" y="1658416"/>
            <a:ext cx="1517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solidFill>
                  <a:srgbClr val="CC9900"/>
                </a:solidFill>
                <a:latin typeface="Arial"/>
                <a:cs typeface="Arial"/>
              </a:rPr>
              <a:t>■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2420">
              <a:lnSpc>
                <a:spcPct val="116599"/>
              </a:lnSpc>
              <a:spcBef>
                <a:spcPts val="100"/>
              </a:spcBef>
              <a:tabLst>
                <a:tab pos="1095375" algn="l"/>
              </a:tabLst>
            </a:pPr>
            <a:r>
              <a:rPr dirty="0"/>
              <a:t>뇌척수액은</a:t>
            </a:r>
            <a:r>
              <a:rPr spc="105" dirty="0"/>
              <a:t> </a:t>
            </a:r>
            <a:r>
              <a:rPr dirty="0"/>
              <a:t>약</a:t>
            </a:r>
            <a:r>
              <a:rPr spc="120" dirty="0"/>
              <a:t> </a:t>
            </a:r>
            <a:r>
              <a:rPr dirty="0"/>
              <a:t>150cc,</a:t>
            </a:r>
            <a:r>
              <a:rPr spc="-25" dirty="0"/>
              <a:t> </a:t>
            </a:r>
            <a:r>
              <a:rPr dirty="0"/>
              <a:t>뇌와</a:t>
            </a:r>
            <a:r>
              <a:rPr spc="114" dirty="0"/>
              <a:t> </a:t>
            </a:r>
            <a:r>
              <a:rPr dirty="0"/>
              <a:t>척수</a:t>
            </a:r>
            <a:r>
              <a:rPr spc="114" dirty="0"/>
              <a:t> </a:t>
            </a:r>
            <a:r>
              <a:rPr dirty="0"/>
              <a:t>500g- 뇌와</a:t>
            </a:r>
            <a:r>
              <a:rPr spc="110" dirty="0"/>
              <a:t> </a:t>
            </a:r>
            <a:r>
              <a:rPr dirty="0"/>
              <a:t>척수의</a:t>
            </a:r>
            <a:r>
              <a:rPr spc="114" dirty="0"/>
              <a:t> </a:t>
            </a:r>
            <a:r>
              <a:rPr dirty="0"/>
              <a:t>부담</a:t>
            </a:r>
            <a:r>
              <a:rPr spc="120" dirty="0"/>
              <a:t> </a:t>
            </a:r>
            <a:r>
              <a:rPr spc="-25" dirty="0"/>
              <a:t>50g </a:t>
            </a:r>
            <a:r>
              <a:rPr spc="-10" dirty="0"/>
              <a:t>3-</a:t>
            </a:r>
            <a:r>
              <a:rPr spc="-20" dirty="0"/>
              <a:t>4회/일</a:t>
            </a:r>
            <a:r>
              <a:rPr dirty="0"/>
              <a:t>	교환되므로</a:t>
            </a:r>
            <a:r>
              <a:rPr spc="114" dirty="0"/>
              <a:t> </a:t>
            </a:r>
            <a:r>
              <a:rPr dirty="0"/>
              <a:t>1일</a:t>
            </a:r>
            <a:r>
              <a:rPr spc="114" dirty="0"/>
              <a:t> </a:t>
            </a:r>
            <a:r>
              <a:rPr dirty="0"/>
              <a:t>총</a:t>
            </a:r>
            <a:r>
              <a:rPr spc="120" dirty="0"/>
              <a:t> </a:t>
            </a:r>
            <a:r>
              <a:rPr dirty="0"/>
              <a:t>500cc</a:t>
            </a:r>
            <a:r>
              <a:rPr spc="-15" dirty="0"/>
              <a:t> </a:t>
            </a:r>
            <a:r>
              <a:rPr dirty="0"/>
              <a:t>정도</a:t>
            </a:r>
            <a:r>
              <a:rPr spc="114" dirty="0"/>
              <a:t> </a:t>
            </a:r>
            <a:r>
              <a:rPr dirty="0"/>
              <a:t>생성되고</a:t>
            </a:r>
            <a:r>
              <a:rPr spc="120" dirty="0"/>
              <a:t> </a:t>
            </a:r>
            <a:r>
              <a:rPr spc="-25" dirty="0"/>
              <a:t>흡수</a:t>
            </a:r>
          </a:p>
          <a:p>
            <a:pPr marL="12700" marR="5080">
              <a:lnSpc>
                <a:spcPct val="116700"/>
              </a:lnSpc>
            </a:pPr>
            <a:r>
              <a:rPr dirty="0"/>
              <a:t>뇌</a:t>
            </a:r>
            <a:r>
              <a:rPr spc="125" dirty="0"/>
              <a:t> </a:t>
            </a:r>
            <a:r>
              <a:rPr dirty="0"/>
              <a:t>척수액은</a:t>
            </a:r>
            <a:r>
              <a:rPr spc="130" dirty="0"/>
              <a:t> </a:t>
            </a:r>
            <a:r>
              <a:rPr dirty="0"/>
              <a:t>보통</a:t>
            </a:r>
            <a:r>
              <a:rPr spc="125" dirty="0"/>
              <a:t> </a:t>
            </a:r>
            <a:r>
              <a:rPr dirty="0"/>
              <a:t>뇌</a:t>
            </a:r>
            <a:r>
              <a:rPr spc="130" dirty="0"/>
              <a:t> </a:t>
            </a:r>
            <a:r>
              <a:rPr dirty="0"/>
              <a:t>실의</a:t>
            </a:r>
            <a:r>
              <a:rPr spc="130" dirty="0"/>
              <a:t> </a:t>
            </a:r>
            <a:r>
              <a:rPr dirty="0"/>
              <a:t>섬모운동</a:t>
            </a:r>
            <a:r>
              <a:rPr spc="125" dirty="0"/>
              <a:t> </a:t>
            </a:r>
            <a:r>
              <a:rPr dirty="0"/>
              <a:t>등으로</a:t>
            </a:r>
            <a:r>
              <a:rPr spc="125" dirty="0"/>
              <a:t> </a:t>
            </a:r>
            <a:r>
              <a:rPr dirty="0"/>
              <a:t>일정한</a:t>
            </a:r>
            <a:r>
              <a:rPr spc="125" dirty="0"/>
              <a:t> </a:t>
            </a:r>
            <a:r>
              <a:rPr dirty="0"/>
              <a:t>방향으로</a:t>
            </a:r>
            <a:r>
              <a:rPr spc="135" dirty="0"/>
              <a:t> </a:t>
            </a:r>
            <a:r>
              <a:rPr spc="-25" dirty="0"/>
              <a:t>흐름 </a:t>
            </a:r>
            <a:r>
              <a:rPr dirty="0"/>
              <a:t>뇌압(뇌척수액</a:t>
            </a:r>
            <a:r>
              <a:rPr spc="114" dirty="0"/>
              <a:t> </a:t>
            </a:r>
            <a:r>
              <a:rPr dirty="0"/>
              <a:t>압력)은</a:t>
            </a:r>
            <a:r>
              <a:rPr spc="125" dirty="0"/>
              <a:t> </a:t>
            </a:r>
            <a:r>
              <a:rPr dirty="0"/>
              <a:t>물결과</a:t>
            </a:r>
            <a:r>
              <a:rPr spc="130" dirty="0"/>
              <a:t> </a:t>
            </a:r>
            <a:r>
              <a:rPr dirty="0"/>
              <a:t>같이</a:t>
            </a:r>
            <a:r>
              <a:rPr spc="130" dirty="0"/>
              <a:t> </a:t>
            </a:r>
            <a:r>
              <a:rPr dirty="0"/>
              <a:t>파동</a:t>
            </a:r>
            <a:r>
              <a:rPr spc="125" dirty="0"/>
              <a:t> </a:t>
            </a:r>
            <a:r>
              <a:rPr spc="-25" dirty="0"/>
              <a:t>성질</a:t>
            </a:r>
          </a:p>
          <a:p>
            <a:pPr marL="12700" marR="39370">
              <a:lnSpc>
                <a:spcPct val="116700"/>
              </a:lnSpc>
            </a:pPr>
            <a:r>
              <a:rPr dirty="0"/>
              <a:t>파동은</a:t>
            </a:r>
            <a:r>
              <a:rPr spc="130" dirty="0"/>
              <a:t> </a:t>
            </a:r>
            <a:r>
              <a:rPr dirty="0"/>
              <a:t>깊은</a:t>
            </a:r>
            <a:r>
              <a:rPr spc="130" dirty="0"/>
              <a:t> </a:t>
            </a:r>
            <a:r>
              <a:rPr dirty="0"/>
              <a:t>호흡으로</a:t>
            </a:r>
            <a:r>
              <a:rPr spc="125" dirty="0"/>
              <a:t> </a:t>
            </a:r>
            <a:r>
              <a:rPr dirty="0"/>
              <a:t>형성된</a:t>
            </a:r>
            <a:r>
              <a:rPr spc="130" dirty="0"/>
              <a:t> </a:t>
            </a:r>
            <a:r>
              <a:rPr dirty="0"/>
              <a:t>파동에</a:t>
            </a:r>
            <a:r>
              <a:rPr spc="125" dirty="0"/>
              <a:t> </a:t>
            </a:r>
            <a:r>
              <a:rPr dirty="0"/>
              <a:t>다른</a:t>
            </a:r>
            <a:r>
              <a:rPr spc="125" dirty="0"/>
              <a:t> </a:t>
            </a:r>
            <a:r>
              <a:rPr dirty="0"/>
              <a:t>파동이</a:t>
            </a:r>
            <a:r>
              <a:rPr spc="130" dirty="0"/>
              <a:t> </a:t>
            </a:r>
            <a:r>
              <a:rPr spc="-25" dirty="0"/>
              <a:t>압도됨 </a:t>
            </a:r>
            <a:r>
              <a:rPr dirty="0"/>
              <a:t>보통호흡에서</a:t>
            </a:r>
            <a:r>
              <a:rPr spc="114" dirty="0"/>
              <a:t> </a:t>
            </a:r>
            <a:r>
              <a:rPr spc="-10" dirty="0"/>
              <a:t>2-</a:t>
            </a:r>
            <a:r>
              <a:rPr spc="-20" dirty="0"/>
              <a:t>5mmCSF,</a:t>
            </a:r>
            <a:r>
              <a:rPr spc="-10" dirty="0"/>
              <a:t> </a:t>
            </a:r>
            <a:r>
              <a:rPr dirty="0"/>
              <a:t>깊은</a:t>
            </a:r>
            <a:r>
              <a:rPr spc="120" dirty="0"/>
              <a:t> </a:t>
            </a:r>
            <a:r>
              <a:rPr dirty="0"/>
              <a:t>호흡을</a:t>
            </a:r>
            <a:r>
              <a:rPr spc="120" dirty="0"/>
              <a:t> </a:t>
            </a:r>
            <a:r>
              <a:rPr dirty="0"/>
              <a:t>할</a:t>
            </a:r>
            <a:r>
              <a:rPr spc="114" dirty="0"/>
              <a:t> </a:t>
            </a:r>
            <a:r>
              <a:rPr dirty="0"/>
              <a:t>경우</a:t>
            </a:r>
            <a:r>
              <a:rPr spc="130" dirty="0"/>
              <a:t> </a:t>
            </a:r>
            <a:r>
              <a:rPr spc="-10" dirty="0"/>
              <a:t>5-10mmCSF </a:t>
            </a:r>
            <a:r>
              <a:rPr dirty="0"/>
              <a:t>뇌척수액은</a:t>
            </a:r>
            <a:r>
              <a:rPr spc="120" dirty="0"/>
              <a:t> </a:t>
            </a:r>
            <a:r>
              <a:rPr dirty="0"/>
              <a:t>건초낭에</a:t>
            </a:r>
            <a:r>
              <a:rPr spc="125" dirty="0"/>
              <a:t> </a:t>
            </a:r>
            <a:r>
              <a:rPr dirty="0"/>
              <a:t>뇌실(약</a:t>
            </a:r>
            <a:r>
              <a:rPr spc="125" dirty="0"/>
              <a:t> </a:t>
            </a:r>
            <a:r>
              <a:rPr dirty="0"/>
              <a:t>25ml)보다</a:t>
            </a:r>
            <a:r>
              <a:rPr spc="125" dirty="0"/>
              <a:t> </a:t>
            </a:r>
            <a:r>
              <a:rPr dirty="0"/>
              <a:t>더</a:t>
            </a:r>
            <a:r>
              <a:rPr spc="125" dirty="0"/>
              <a:t> </a:t>
            </a:r>
            <a:r>
              <a:rPr dirty="0"/>
              <a:t>많은</a:t>
            </a:r>
            <a:r>
              <a:rPr spc="120" dirty="0"/>
              <a:t> </a:t>
            </a:r>
            <a:r>
              <a:rPr spc="-10" dirty="0"/>
              <a:t>35-</a:t>
            </a:r>
            <a:r>
              <a:rPr spc="-20" dirty="0"/>
              <a:t>45ml </a:t>
            </a:r>
            <a:r>
              <a:rPr dirty="0"/>
              <a:t>뇌척수액은</a:t>
            </a:r>
            <a:r>
              <a:rPr spc="120" dirty="0"/>
              <a:t> </a:t>
            </a:r>
            <a:r>
              <a:rPr dirty="0"/>
              <a:t>보통</a:t>
            </a:r>
            <a:r>
              <a:rPr spc="125" dirty="0"/>
              <a:t> </a:t>
            </a:r>
            <a:r>
              <a:rPr dirty="0"/>
              <a:t>약</a:t>
            </a:r>
            <a:r>
              <a:rPr spc="130" dirty="0"/>
              <a:t> </a:t>
            </a:r>
            <a:r>
              <a:rPr spc="-10" dirty="0"/>
              <a:t>10ml-</a:t>
            </a:r>
            <a:r>
              <a:rPr dirty="0"/>
              <a:t>60ml정도</a:t>
            </a:r>
            <a:r>
              <a:rPr spc="130" dirty="0"/>
              <a:t> </a:t>
            </a:r>
            <a:r>
              <a:rPr dirty="0"/>
              <a:t>변화(두통</a:t>
            </a:r>
            <a:r>
              <a:rPr spc="125" dirty="0"/>
              <a:t> </a:t>
            </a:r>
            <a:r>
              <a:rPr dirty="0"/>
              <a:t>등</a:t>
            </a:r>
            <a:r>
              <a:rPr spc="125" dirty="0"/>
              <a:t> </a:t>
            </a:r>
            <a:r>
              <a:rPr dirty="0"/>
              <a:t>뇌</a:t>
            </a:r>
            <a:r>
              <a:rPr spc="120" dirty="0"/>
              <a:t> </a:t>
            </a:r>
            <a:r>
              <a:rPr dirty="0"/>
              <a:t>증상</a:t>
            </a:r>
            <a:r>
              <a:rPr spc="125" dirty="0"/>
              <a:t> </a:t>
            </a:r>
            <a:r>
              <a:rPr spc="-25" dirty="0"/>
              <a:t>가능) </a:t>
            </a:r>
            <a:r>
              <a:rPr dirty="0"/>
              <a:t>호흡이나</a:t>
            </a:r>
            <a:r>
              <a:rPr spc="125" dirty="0"/>
              <a:t> </a:t>
            </a:r>
            <a:r>
              <a:rPr dirty="0"/>
              <a:t>복부에</a:t>
            </a:r>
            <a:r>
              <a:rPr spc="125" dirty="0"/>
              <a:t> </a:t>
            </a:r>
            <a:r>
              <a:rPr dirty="0"/>
              <a:t>대한</a:t>
            </a:r>
            <a:r>
              <a:rPr spc="125" dirty="0"/>
              <a:t> </a:t>
            </a:r>
            <a:r>
              <a:rPr dirty="0"/>
              <a:t>압박</a:t>
            </a:r>
            <a:r>
              <a:rPr spc="125" dirty="0"/>
              <a:t> </a:t>
            </a:r>
            <a:r>
              <a:rPr dirty="0"/>
              <a:t>등으로</a:t>
            </a:r>
            <a:r>
              <a:rPr spc="125" dirty="0"/>
              <a:t> </a:t>
            </a:r>
            <a:r>
              <a:rPr dirty="0"/>
              <a:t>약</a:t>
            </a:r>
            <a:r>
              <a:rPr spc="130" dirty="0"/>
              <a:t> </a:t>
            </a:r>
            <a:r>
              <a:rPr spc="-10" dirty="0"/>
              <a:t>10-</a:t>
            </a:r>
            <a:r>
              <a:rPr dirty="0"/>
              <a:t>28%정도</a:t>
            </a:r>
            <a:r>
              <a:rPr spc="125" dirty="0"/>
              <a:t> </a:t>
            </a:r>
            <a:r>
              <a:rPr dirty="0"/>
              <a:t>감소</a:t>
            </a:r>
            <a:r>
              <a:rPr spc="125" dirty="0"/>
              <a:t> </a:t>
            </a:r>
            <a:r>
              <a:rPr spc="-25" dirty="0"/>
              <a:t>가능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504" y="2014105"/>
            <a:ext cx="1517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solidFill>
                  <a:srgbClr val="CC9900"/>
                </a:solidFill>
                <a:latin typeface="Arial"/>
                <a:cs typeface="Arial"/>
              </a:rPr>
              <a:t>■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504" y="2369781"/>
            <a:ext cx="1517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solidFill>
                  <a:srgbClr val="CC9900"/>
                </a:solidFill>
                <a:latin typeface="Arial"/>
                <a:cs typeface="Arial"/>
              </a:rPr>
              <a:t>■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504" y="2725458"/>
            <a:ext cx="1517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solidFill>
                  <a:srgbClr val="CC9900"/>
                </a:solidFill>
                <a:latin typeface="Arial"/>
                <a:cs typeface="Arial"/>
              </a:rPr>
              <a:t>■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504" y="3080778"/>
            <a:ext cx="1517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solidFill>
                  <a:srgbClr val="CC9900"/>
                </a:solidFill>
                <a:latin typeface="Arial"/>
                <a:cs typeface="Arial"/>
              </a:rPr>
              <a:t>■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504" y="3436454"/>
            <a:ext cx="1517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solidFill>
                  <a:srgbClr val="CC9900"/>
                </a:solidFill>
                <a:latin typeface="Arial"/>
                <a:cs typeface="Arial"/>
              </a:rPr>
              <a:t>■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504" y="3792143"/>
            <a:ext cx="1517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solidFill>
                  <a:srgbClr val="CC9900"/>
                </a:solidFill>
                <a:latin typeface="Arial"/>
                <a:cs typeface="Arial"/>
              </a:rPr>
              <a:t>■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504" y="4147820"/>
            <a:ext cx="1517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solidFill>
                  <a:srgbClr val="CC9900"/>
                </a:solidFill>
                <a:latin typeface="Arial"/>
                <a:cs typeface="Arial"/>
              </a:rPr>
              <a:t>■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504" y="4503140"/>
            <a:ext cx="1517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solidFill>
                  <a:srgbClr val="CC9900"/>
                </a:solidFill>
                <a:latin typeface="Arial"/>
                <a:cs typeface="Arial"/>
              </a:rPr>
              <a:t>■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0594" y="922680"/>
            <a:ext cx="3681006" cy="4908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396" y="1209954"/>
            <a:ext cx="2599918" cy="37288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809" y="1209967"/>
            <a:ext cx="3254836" cy="40579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9855" y="5751258"/>
            <a:ext cx="63512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5010" algn="l"/>
                <a:tab pos="4914900" algn="l"/>
              </a:tabLst>
            </a:pPr>
            <a:r>
              <a:rPr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如然與</a:t>
            </a:r>
            <a:r>
              <a:rPr sz="2800" dirty="0">
                <a:solidFill>
                  <a:srgbClr val="00AFEF"/>
                </a:solidFill>
                <a:latin typeface="SimSun"/>
                <a:cs typeface="SimSun"/>
              </a:rPr>
              <a:t>緣</a:t>
            </a:r>
            <a:r>
              <a:rPr sz="2800" spc="-150" dirty="0">
                <a:solidFill>
                  <a:srgbClr val="00AFEF"/>
                </a:solidFill>
                <a:latin typeface="SimSun"/>
                <a:cs typeface="SimSun"/>
              </a:rPr>
              <a:t> </a:t>
            </a:r>
            <a:r>
              <a:rPr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格物致</a:t>
            </a:r>
            <a:r>
              <a:rPr sz="2800" spc="-50" dirty="0">
                <a:solidFill>
                  <a:srgbClr val="00AFEF"/>
                </a:solidFill>
                <a:latin typeface="Source Han Sans KR"/>
                <a:cs typeface="Source Han Sans KR"/>
              </a:rPr>
              <a:t>知</a:t>
            </a:r>
            <a:r>
              <a:rPr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	惺惺寂</a:t>
            </a:r>
            <a:r>
              <a:rPr sz="2800" spc="-50" dirty="0">
                <a:solidFill>
                  <a:srgbClr val="00AFEF"/>
                </a:solidFill>
                <a:latin typeface="Source Han Sans KR"/>
                <a:cs typeface="Source Han Sans KR"/>
              </a:rPr>
              <a:t>寂</a:t>
            </a:r>
            <a:r>
              <a:rPr sz="2800" dirty="0">
                <a:solidFill>
                  <a:srgbClr val="00AFEF"/>
                </a:solidFill>
                <a:latin typeface="Source Han Sans KR"/>
                <a:cs typeface="Source Han Sans KR"/>
              </a:rPr>
              <a:t>	上虛下</a:t>
            </a:r>
            <a:r>
              <a:rPr sz="2800" spc="-50" dirty="0">
                <a:solidFill>
                  <a:srgbClr val="00AFEF"/>
                </a:solidFill>
                <a:latin typeface="Source Han Sans KR"/>
                <a:cs typeface="Source Han Sans KR"/>
              </a:rPr>
              <a:t>實</a:t>
            </a:r>
            <a:endParaRPr sz="28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117" y="1219314"/>
            <a:ext cx="7922895" cy="913130"/>
          </a:xfrm>
          <a:custGeom>
            <a:avLst/>
            <a:gdLst/>
            <a:ahLst/>
            <a:cxnLst/>
            <a:rect l="l" t="t" r="r" b="b"/>
            <a:pathLst>
              <a:path w="7922895" h="913130">
                <a:moveTo>
                  <a:pt x="0" y="912609"/>
                </a:moveTo>
                <a:lnTo>
                  <a:pt x="0" y="0"/>
                </a:lnTo>
                <a:lnTo>
                  <a:pt x="7922882" y="0"/>
                </a:lnTo>
              </a:path>
            </a:pathLst>
          </a:custGeom>
          <a:ln w="2555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085" y="3962158"/>
            <a:ext cx="6512559" cy="635"/>
          </a:xfrm>
          <a:custGeom>
            <a:avLst/>
            <a:gdLst/>
            <a:ahLst/>
            <a:cxnLst/>
            <a:rect l="l" t="t" r="r" b="b"/>
            <a:pathLst>
              <a:path w="6512559" h="635">
                <a:moveTo>
                  <a:pt x="0" y="0"/>
                </a:moveTo>
                <a:lnTo>
                  <a:pt x="6512039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7102" y="1395628"/>
            <a:ext cx="5109518" cy="2491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633"/>
                </a:solidFill>
                <a:latin typeface="Source Han Sans KR"/>
                <a:cs typeface="Source Han Sans KR"/>
              </a:rPr>
              <a:t>호흡(호흡생리)은</a:t>
            </a:r>
            <a:r>
              <a:rPr sz="2400" b="1" spc="-50" dirty="0">
                <a:solidFill>
                  <a:srgbClr val="006633"/>
                </a:solidFill>
                <a:latin typeface="Source Han Sans KR"/>
                <a:cs typeface="Source Han Sans KR"/>
              </a:rPr>
              <a:t> </a:t>
            </a:r>
            <a:r>
              <a:rPr sz="2400" b="1" spc="-25" dirty="0">
                <a:solidFill>
                  <a:srgbClr val="006633"/>
                </a:solidFill>
                <a:latin typeface="Source Han Sans KR"/>
                <a:cs typeface="Source Han Sans KR"/>
              </a:rPr>
              <a:t>몸에</a:t>
            </a:r>
            <a:endParaRPr sz="2400">
              <a:latin typeface="Source Han Sans KR"/>
              <a:cs typeface="Source Han Sans KR"/>
            </a:endParaRPr>
          </a:p>
          <a:p>
            <a:pPr marL="28575" marR="782320" algn="just">
              <a:lnSpc>
                <a:spcPct val="200000"/>
              </a:lnSpc>
            </a:pPr>
            <a:endParaRPr lang="en-US" sz="2400" dirty="0">
              <a:latin typeface="Source Han Sans KR"/>
              <a:cs typeface="Source Han Sans KR"/>
            </a:endParaRPr>
          </a:p>
          <a:p>
            <a:pPr marL="28575" marR="782320" algn="just">
              <a:lnSpc>
                <a:spcPct val="200000"/>
              </a:lnSpc>
            </a:pPr>
            <a:r>
              <a:rPr sz="2400" dirty="0">
                <a:latin typeface="Source Han Sans KR"/>
                <a:cs typeface="Source Han Sans KR"/>
              </a:rPr>
              <a:t>산소를</a:t>
            </a:r>
            <a:r>
              <a:rPr sz="2400" spc="60" dirty="0">
                <a:latin typeface="Source Han Sans KR"/>
                <a:cs typeface="Source Han Sans KR"/>
              </a:rPr>
              <a:t> </a:t>
            </a:r>
            <a:r>
              <a:rPr sz="2400" spc="-20" dirty="0">
                <a:latin typeface="Source Han Sans KR"/>
                <a:cs typeface="Source Han Sans KR"/>
              </a:rPr>
              <a:t>공급</a:t>
            </a:r>
            <a:r>
              <a:rPr lang="en-US" sz="2400" spc="-20" dirty="0">
                <a:latin typeface="Source Han Sans KR"/>
                <a:cs typeface="Source Han Sans KR"/>
              </a:rPr>
              <a:t>하여 </a:t>
            </a:r>
            <a:r>
              <a:rPr sz="2400" spc="-20" dirty="0">
                <a:latin typeface="Source Han Sans KR"/>
                <a:cs typeface="Source Han Sans KR"/>
              </a:rPr>
              <a:t> </a:t>
            </a:r>
            <a:r>
              <a:rPr lang="en-US" sz="2400" spc="-20" dirty="0">
                <a:latin typeface="Source Han Sans KR"/>
                <a:cs typeface="Source Han Sans KR"/>
              </a:rPr>
              <a:t>힘을 생성</a:t>
            </a:r>
          </a:p>
          <a:p>
            <a:pPr marL="28575" marR="782320" algn="just">
              <a:lnSpc>
                <a:spcPct val="200000"/>
              </a:lnSpc>
            </a:pPr>
            <a:r>
              <a:rPr sz="2400" dirty="0">
                <a:latin typeface="Source Han Sans KR"/>
                <a:cs typeface="Source Han Sans KR"/>
              </a:rPr>
              <a:t>복압을</a:t>
            </a:r>
            <a:r>
              <a:rPr sz="2400" spc="60" dirty="0">
                <a:latin typeface="Source Han Sans KR"/>
                <a:cs typeface="Source Han Sans KR"/>
              </a:rPr>
              <a:t> </a:t>
            </a:r>
            <a:r>
              <a:rPr sz="2400" spc="-20" dirty="0">
                <a:latin typeface="Source Han Sans KR"/>
                <a:cs typeface="Source Han Sans KR"/>
              </a:rPr>
              <a:t>상승시켜 </a:t>
            </a:r>
            <a:r>
              <a:rPr lang="en-US" sz="2400" spc="-20" dirty="0">
                <a:latin typeface="Source Han Sans KR"/>
                <a:cs typeface="Source Han Sans KR"/>
              </a:rPr>
              <a:t> </a:t>
            </a:r>
            <a:r>
              <a:rPr sz="2400" dirty="0">
                <a:latin typeface="Source Han Sans KR"/>
                <a:cs typeface="Source Han Sans KR"/>
              </a:rPr>
              <a:t>힘을</a:t>
            </a:r>
            <a:r>
              <a:rPr sz="2400" spc="85" dirty="0">
                <a:latin typeface="Source Han Sans KR"/>
                <a:cs typeface="Source Han Sans KR"/>
              </a:rPr>
              <a:t> </a:t>
            </a:r>
            <a:r>
              <a:rPr lang="en-US" sz="2400" spc="-10" dirty="0">
                <a:latin typeface="Source Han Sans KR"/>
                <a:cs typeface="Source Han Sans KR"/>
              </a:rPr>
              <a:t>사용</a:t>
            </a:r>
            <a:endParaRPr sz="2400">
              <a:latin typeface="Source Han Sans KR"/>
              <a:cs typeface="Source Han Sans K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943" y="298348"/>
            <a:ext cx="65836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95" dirty="0">
                <a:latin typeface="Adobe Gothic Std L"/>
                <a:cs typeface="Adobe Gothic Std L"/>
              </a:rPr>
              <a:t>환경에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따라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어떠한</a:t>
            </a:r>
            <a:r>
              <a:rPr sz="1000" b="0" spc="-1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호흡도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자신에게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해롭지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60" dirty="0">
                <a:latin typeface="Adobe Gothic Std L"/>
                <a:cs typeface="Adobe Gothic Std L"/>
              </a:rPr>
              <a:t>않고</a:t>
            </a:r>
            <a:r>
              <a:rPr sz="1000" spc="-60" dirty="0">
                <a:latin typeface="Source Han Sans KR"/>
                <a:cs typeface="Source Han Sans KR"/>
              </a:rPr>
              <a:t>,</a:t>
            </a:r>
            <a:r>
              <a:rPr sz="1000" spc="5" dirty="0">
                <a:latin typeface="Source Han Sans KR"/>
                <a:cs typeface="Source Han Sans KR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어떠한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호흡도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유일하게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유익하지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25" dirty="0">
                <a:latin typeface="Adobe Gothic Std L"/>
                <a:cs typeface="Adobe Gothic Std L"/>
              </a:rPr>
              <a:t>않다</a:t>
            </a:r>
            <a:endParaRPr sz="1000">
              <a:latin typeface="Adobe Gothic Std L"/>
              <a:cs typeface="Adobe Gothic Std 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000" b="0" spc="-65" dirty="0">
                <a:latin typeface="Adobe Gothic Std L"/>
                <a:cs typeface="Adobe Gothic Std L"/>
              </a:rPr>
              <a:t>호흡</a:t>
            </a:r>
            <a:r>
              <a:rPr sz="1000" spc="-65" dirty="0">
                <a:latin typeface="Source Han Sans KR"/>
                <a:cs typeface="Source Han Sans KR"/>
              </a:rPr>
              <a:t>(</a:t>
            </a:r>
            <a:r>
              <a:rPr sz="1000" b="0" spc="-65" dirty="0">
                <a:latin typeface="Adobe Gothic Std L"/>
                <a:cs typeface="Adobe Gothic Std L"/>
              </a:rPr>
              <a:t>숨</a:t>
            </a:r>
            <a:r>
              <a:rPr sz="1000" spc="-65" dirty="0">
                <a:latin typeface="Source Han Sans KR"/>
                <a:cs typeface="Source Han Sans KR"/>
              </a:rPr>
              <a:t>)</a:t>
            </a:r>
            <a:r>
              <a:rPr sz="1000" b="0" spc="-65" dirty="0">
                <a:latin typeface="Adobe Gothic Std L"/>
                <a:cs typeface="Adobe Gothic Std L"/>
              </a:rPr>
              <a:t>에는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70" dirty="0">
                <a:latin typeface="Adobe Gothic Std L"/>
                <a:cs typeface="Adobe Gothic Std L"/>
              </a:rPr>
              <a:t>들고</a:t>
            </a:r>
            <a:r>
              <a:rPr sz="1000" spc="-70" dirty="0">
                <a:latin typeface="Source Han Sans KR"/>
                <a:cs typeface="Source Han Sans KR"/>
              </a:rPr>
              <a:t>,</a:t>
            </a:r>
            <a:r>
              <a:rPr sz="1000" spc="10" dirty="0">
                <a:latin typeface="Source Han Sans KR"/>
                <a:cs typeface="Source Han Sans KR"/>
              </a:rPr>
              <a:t> </a:t>
            </a:r>
            <a:r>
              <a:rPr sz="1000" b="0" spc="-65" dirty="0">
                <a:latin typeface="Adobe Gothic Std L"/>
                <a:cs typeface="Adobe Gothic Std L"/>
              </a:rPr>
              <a:t>날고</a:t>
            </a:r>
            <a:r>
              <a:rPr sz="1000" spc="-65" dirty="0">
                <a:latin typeface="Source Han Sans KR"/>
                <a:cs typeface="Source Han Sans KR"/>
              </a:rPr>
              <a:t>,</a:t>
            </a:r>
            <a:r>
              <a:rPr sz="1000" spc="-5" dirty="0">
                <a:latin typeface="Source Han Sans KR"/>
                <a:cs typeface="Source Han Sans KR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멈추고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하는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것과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이들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하나하나가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가지는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깊이와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길이를</a:t>
            </a:r>
            <a:r>
              <a:rPr sz="1000" b="0" spc="-3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상황에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맞게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자유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자재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하는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dirty="0">
                <a:latin typeface="Adobe Gothic Std L"/>
                <a:cs typeface="Adobe Gothic Std L"/>
              </a:rPr>
              <a:t>것이</a:t>
            </a:r>
            <a:r>
              <a:rPr sz="1000" b="0" spc="285" dirty="0">
                <a:latin typeface="Adobe Gothic Std L"/>
                <a:cs typeface="Adobe Gothic Std L"/>
              </a:rPr>
              <a:t> </a:t>
            </a:r>
            <a:r>
              <a:rPr sz="1000" b="0" spc="-70" dirty="0">
                <a:latin typeface="Adobe Gothic Std L"/>
                <a:cs typeface="Adobe Gothic Std L"/>
              </a:rPr>
              <a:t>필요하다</a:t>
            </a:r>
            <a:r>
              <a:rPr sz="1000" spc="-70" dirty="0">
                <a:latin typeface="Source Han Sans KR"/>
                <a:cs typeface="Source Han Sans KR"/>
              </a:rPr>
              <a:t>.</a:t>
            </a:r>
            <a:endParaRPr sz="10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0594" y="922680"/>
            <a:ext cx="3681006" cy="49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117" y="1219314"/>
            <a:ext cx="7922895" cy="913130"/>
          </a:xfrm>
          <a:custGeom>
            <a:avLst/>
            <a:gdLst/>
            <a:ahLst/>
            <a:cxnLst/>
            <a:rect l="l" t="t" r="r" b="b"/>
            <a:pathLst>
              <a:path w="7922895" h="913130">
                <a:moveTo>
                  <a:pt x="0" y="912609"/>
                </a:moveTo>
                <a:lnTo>
                  <a:pt x="0" y="0"/>
                </a:lnTo>
                <a:lnTo>
                  <a:pt x="7922882" y="0"/>
                </a:lnTo>
              </a:path>
            </a:pathLst>
          </a:custGeom>
          <a:ln w="2555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085" y="3962158"/>
            <a:ext cx="6512559" cy="635"/>
          </a:xfrm>
          <a:custGeom>
            <a:avLst/>
            <a:gdLst/>
            <a:ahLst/>
            <a:cxnLst/>
            <a:rect l="l" t="t" r="r" b="b"/>
            <a:pathLst>
              <a:path w="6512559" h="635">
                <a:moveTo>
                  <a:pt x="0" y="0"/>
                </a:moveTo>
                <a:lnTo>
                  <a:pt x="6512039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04" y="31584"/>
            <a:ext cx="202183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95" dirty="0">
                <a:latin typeface="Adobe Gothic Std L"/>
                <a:cs typeface="Adobe Gothic Std L"/>
              </a:rPr>
              <a:t>어떻게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숨을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쉬면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삶에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도움이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60" dirty="0">
                <a:latin typeface="Adobe Gothic Std L"/>
                <a:cs typeface="Adobe Gothic Std L"/>
              </a:rPr>
              <a:t>되는가</a:t>
            </a:r>
            <a:r>
              <a:rPr sz="1000" spc="-60" dirty="0">
                <a:latin typeface="Source Han Sans KR"/>
                <a:cs typeface="Source Han Sans KR"/>
              </a:rPr>
              <a:t>?</a:t>
            </a:r>
            <a:endParaRPr sz="1000">
              <a:latin typeface="Source Han Sans KR"/>
              <a:cs typeface="Source Han Sans K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975" y="1291589"/>
            <a:ext cx="6784340" cy="2141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90" dirty="0">
                <a:latin typeface="Adobe Gothic Std L"/>
                <a:cs typeface="Adobe Gothic Std L"/>
              </a:rPr>
              <a:t>삶은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lang="ko-KR" altLang="en-US" sz="1000" b="0" spc="-15" dirty="0">
                <a:latin typeface="Adobe Gothic Std L"/>
                <a:cs typeface="Adobe Gothic Std L"/>
              </a:rPr>
              <a:t>  </a:t>
            </a:r>
            <a:r>
              <a:rPr sz="1000" b="0" spc="-10" dirty="0">
                <a:latin typeface="Adobe Gothic Std L"/>
                <a:cs typeface="Adobe Gothic Std L"/>
              </a:rPr>
              <a:t>움직임</a:t>
            </a:r>
            <a:endParaRPr sz="1000">
              <a:latin typeface="Source Han Sans KR"/>
              <a:cs typeface="Source Han Sans KR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000" b="0" spc="-80" dirty="0">
                <a:latin typeface="Adobe Gothic Std L"/>
                <a:cs typeface="Adobe Gothic Std L"/>
              </a:rPr>
              <a:t>이</a:t>
            </a:r>
            <a:r>
              <a:rPr sz="1000" b="0" spc="-4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움직임은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뜻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대로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바꿀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수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있는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55" dirty="0">
                <a:latin typeface="Adobe Gothic Std L"/>
                <a:cs typeface="Adobe Gothic Std L"/>
              </a:rPr>
              <a:t>것</a:t>
            </a:r>
            <a:r>
              <a:rPr sz="1000" spc="-55" dirty="0">
                <a:latin typeface="Source Han Sans KR"/>
                <a:cs typeface="Source Han Sans KR"/>
              </a:rPr>
              <a:t>(</a:t>
            </a:r>
            <a:r>
              <a:rPr sz="1000" b="0" spc="-10" dirty="0">
                <a:latin typeface="Adobe Gothic Std L"/>
                <a:cs typeface="Adobe Gothic Std L"/>
              </a:rPr>
              <a:t>運</a:t>
            </a:r>
            <a:r>
              <a:rPr sz="1000" spc="-50" dirty="0">
                <a:latin typeface="Source Han Sans KR"/>
                <a:cs typeface="Source Han Sans KR"/>
              </a:rPr>
              <a:t>)</a:t>
            </a:r>
            <a:r>
              <a:rPr sz="1000" b="0" spc="-50" dirty="0">
                <a:latin typeface="Adobe Gothic Std L"/>
                <a:cs typeface="Adobe Gothic Std L"/>
              </a:rPr>
              <a:t>과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바꿀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수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없는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55" dirty="0">
                <a:latin typeface="Adobe Gothic Std L"/>
                <a:cs typeface="Adobe Gothic Std L"/>
              </a:rPr>
              <a:t>것</a:t>
            </a:r>
            <a:r>
              <a:rPr sz="1000" spc="-55" dirty="0">
                <a:latin typeface="Source Han Sans KR"/>
                <a:cs typeface="Source Han Sans KR"/>
              </a:rPr>
              <a:t>(</a:t>
            </a:r>
            <a:r>
              <a:rPr sz="1000" b="0" dirty="0">
                <a:latin typeface="Adobe Gothic Std L"/>
                <a:cs typeface="Adobe Gothic Std L"/>
              </a:rPr>
              <a:t>命</a:t>
            </a:r>
            <a:r>
              <a:rPr sz="1000" spc="-50" dirty="0">
                <a:latin typeface="Source Han Sans KR"/>
                <a:cs typeface="Source Han Sans KR"/>
              </a:rPr>
              <a:t>)</a:t>
            </a:r>
            <a:r>
              <a:rPr sz="1000" b="0" spc="-50" dirty="0">
                <a:latin typeface="Adobe Gothic Std L"/>
                <a:cs typeface="Adobe Gothic Std L"/>
              </a:rPr>
              <a:t>이</a:t>
            </a:r>
            <a:r>
              <a:rPr sz="1000" b="0" spc="-25" dirty="0">
                <a:latin typeface="Adobe Gothic Std L"/>
                <a:cs typeface="Adobe Gothic Std L"/>
              </a:rPr>
              <a:t> 있다</a:t>
            </a:r>
            <a:r>
              <a:rPr sz="1000" spc="-25" dirty="0">
                <a:latin typeface="Source Han Sans KR"/>
                <a:cs typeface="Source Han Sans KR"/>
              </a:rPr>
              <a:t>.</a:t>
            </a:r>
            <a:endParaRPr sz="1000">
              <a:latin typeface="Source Han Sans KR"/>
              <a:cs typeface="Source Han Sans KR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000" b="0" spc="-95" dirty="0">
                <a:latin typeface="Adobe Gothic Std L"/>
                <a:cs typeface="Adobe Gothic Std L"/>
              </a:rPr>
              <a:t>어쩌면</a:t>
            </a:r>
            <a:r>
              <a:rPr sz="1000" b="0" spc="-10" dirty="0">
                <a:latin typeface="Adobe Gothic Std L"/>
                <a:cs typeface="Adobe Gothic Std L"/>
              </a:rPr>
              <a:t> </a:t>
            </a:r>
            <a:r>
              <a:rPr sz="1000" b="0" spc="-50" dirty="0">
                <a:latin typeface="Adobe Gothic Std L"/>
                <a:cs typeface="Adobe Gothic Std L"/>
              </a:rPr>
              <a:t>운</a:t>
            </a:r>
            <a:r>
              <a:rPr sz="1000" spc="-50" dirty="0">
                <a:latin typeface="Source Han Sans KR"/>
                <a:cs typeface="Source Han Sans KR"/>
              </a:rPr>
              <a:t>(</a:t>
            </a:r>
            <a:r>
              <a:rPr sz="1000" b="0" spc="-10" dirty="0">
                <a:latin typeface="Adobe Gothic Std L"/>
                <a:cs typeface="Adobe Gothic Std L"/>
              </a:rPr>
              <a:t>運</a:t>
            </a:r>
            <a:r>
              <a:rPr sz="1000" spc="-65" dirty="0">
                <a:latin typeface="Source Han Sans KR"/>
                <a:cs typeface="Source Han Sans KR"/>
              </a:rPr>
              <a:t>)</a:t>
            </a:r>
            <a:r>
              <a:rPr sz="1000" b="0" spc="-65" dirty="0">
                <a:latin typeface="Adobe Gothic Std L"/>
                <a:cs typeface="Adobe Gothic Std L"/>
              </a:rPr>
              <a:t>이란</a:t>
            </a:r>
            <a:r>
              <a:rPr sz="1000" b="0" spc="-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의식의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75" dirty="0">
                <a:latin typeface="Adobe Gothic Std L"/>
                <a:cs typeface="Adobe Gothic Std L"/>
              </a:rPr>
              <a:t>세계에서</a:t>
            </a:r>
            <a:r>
              <a:rPr sz="1000" spc="-30" dirty="0">
                <a:latin typeface="Source Han Sans KR"/>
                <a:cs typeface="Source Han Sans KR"/>
              </a:rPr>
              <a:t>, </a:t>
            </a:r>
            <a:r>
              <a:rPr sz="1000" b="0" spc="-55" dirty="0">
                <a:latin typeface="Adobe Gothic Std L"/>
                <a:cs typeface="Adobe Gothic Std L"/>
              </a:rPr>
              <a:t>명</a:t>
            </a:r>
            <a:r>
              <a:rPr sz="1000" spc="-55" dirty="0">
                <a:latin typeface="Source Han Sans KR"/>
                <a:cs typeface="Source Han Sans KR"/>
              </a:rPr>
              <a:t>(</a:t>
            </a:r>
            <a:r>
              <a:rPr sz="1000" b="0" spc="-15" dirty="0">
                <a:latin typeface="Adobe Gothic Std L"/>
                <a:cs typeface="Adobe Gothic Std L"/>
              </a:rPr>
              <a:t>命</a:t>
            </a:r>
            <a:r>
              <a:rPr sz="1000" spc="-65" dirty="0">
                <a:latin typeface="Source Han Sans KR"/>
                <a:cs typeface="Source Han Sans KR"/>
              </a:rPr>
              <a:t>)</a:t>
            </a:r>
            <a:r>
              <a:rPr sz="1000" b="0" spc="-65" dirty="0">
                <a:latin typeface="Adobe Gothic Std L"/>
                <a:cs typeface="Adobe Gothic Std L"/>
              </a:rPr>
              <a:t>이란</a:t>
            </a:r>
            <a:r>
              <a:rPr sz="1000" b="0" spc="-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무의식의</a:t>
            </a:r>
            <a:r>
              <a:rPr sz="1000" b="0" spc="-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세계에서</a:t>
            </a:r>
            <a:r>
              <a:rPr sz="1000" b="0" spc="-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이루어지는</a:t>
            </a:r>
            <a:r>
              <a:rPr sz="1000" b="0" spc="-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현상의</a:t>
            </a:r>
            <a:r>
              <a:rPr sz="1000" b="0" spc="-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이름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이라</a:t>
            </a:r>
            <a:r>
              <a:rPr sz="1000" b="0" spc="-5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할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수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있을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20" dirty="0">
                <a:latin typeface="Adobe Gothic Std L"/>
                <a:cs typeface="Adobe Gothic Std L"/>
              </a:rPr>
              <a:t>것이다</a:t>
            </a:r>
            <a:r>
              <a:rPr sz="1000" spc="-20" dirty="0">
                <a:latin typeface="Source Han Sans KR"/>
                <a:cs typeface="Source Han Sans KR"/>
              </a:rPr>
              <a:t>.</a:t>
            </a:r>
            <a:endParaRPr sz="1000">
              <a:latin typeface="Source Han Sans KR"/>
              <a:cs typeface="Source Han Sans KR"/>
            </a:endParaRPr>
          </a:p>
          <a:p>
            <a:pPr marL="12700" marR="5080">
              <a:lnSpc>
                <a:spcPct val="199600"/>
              </a:lnSpc>
              <a:spcBef>
                <a:spcPts val="5"/>
              </a:spcBef>
            </a:pPr>
            <a:r>
              <a:rPr sz="1000" b="0" spc="-95" dirty="0">
                <a:latin typeface="Adobe Gothic Std L"/>
                <a:cs typeface="Adobe Gothic Std L"/>
              </a:rPr>
              <a:t>이렇듯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삶은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의지대로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하기도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65" dirty="0">
                <a:latin typeface="Adobe Gothic Std L"/>
                <a:cs typeface="Adobe Gothic Std L"/>
              </a:rPr>
              <a:t>하고</a:t>
            </a:r>
            <a:r>
              <a:rPr sz="1000" spc="-65" dirty="0">
                <a:latin typeface="Source Han Sans KR"/>
                <a:cs typeface="Source Han Sans KR"/>
              </a:rPr>
              <a:t>,</a:t>
            </a:r>
            <a:r>
              <a:rPr sz="1000" dirty="0">
                <a:latin typeface="Source Han Sans KR"/>
                <a:cs typeface="Source Han Sans KR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의지대로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안되는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것이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있는</a:t>
            </a:r>
            <a:r>
              <a:rPr sz="1000" b="0" spc="-30" dirty="0">
                <a:latin typeface="Adobe Gothic Std L"/>
                <a:cs typeface="Adobe Gothic Std L"/>
              </a:rPr>
              <a:t> 것처럼</a:t>
            </a:r>
            <a:r>
              <a:rPr sz="1000" spc="-30" dirty="0">
                <a:latin typeface="Source Han Sans KR"/>
                <a:cs typeface="Source Han Sans KR"/>
              </a:rPr>
              <a:t>,</a:t>
            </a:r>
            <a:r>
              <a:rPr sz="1000" spc="235" dirty="0">
                <a:latin typeface="Source Han Sans KR"/>
                <a:cs typeface="Source Han Sans KR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숨도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마음대로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되기도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60" dirty="0">
                <a:latin typeface="Adobe Gothic Std L"/>
                <a:cs typeface="Adobe Gothic Std L"/>
              </a:rPr>
              <a:t>하고</a:t>
            </a:r>
            <a:r>
              <a:rPr sz="1000" spc="-60" dirty="0">
                <a:latin typeface="Source Han Sans KR"/>
                <a:cs typeface="Source Han Sans KR"/>
              </a:rPr>
              <a:t>,</a:t>
            </a:r>
            <a:r>
              <a:rPr sz="1000" dirty="0">
                <a:latin typeface="Source Han Sans KR"/>
                <a:cs typeface="Source Han Sans KR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의지와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상관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없는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경우도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있다</a:t>
            </a:r>
            <a:r>
              <a:rPr sz="1000" spc="-80" dirty="0">
                <a:latin typeface="Source Han Sans KR"/>
                <a:cs typeface="Source Han Sans KR"/>
              </a:rPr>
              <a:t>.</a:t>
            </a:r>
            <a:r>
              <a:rPr sz="1000" spc="500" dirty="0">
                <a:latin typeface="Source Han Sans KR"/>
                <a:cs typeface="Source Han Sans KR"/>
              </a:rPr>
              <a:t> </a:t>
            </a:r>
            <a:endParaRPr lang="en-US" sz="1000" spc="500" dirty="0">
              <a:latin typeface="Source Han Sans KR"/>
              <a:cs typeface="Source Han Sans KR"/>
            </a:endParaRPr>
          </a:p>
          <a:p>
            <a:pPr marL="12700" marR="5080">
              <a:lnSpc>
                <a:spcPct val="199600"/>
              </a:lnSpc>
              <a:spcBef>
                <a:spcPts val="5"/>
              </a:spcBef>
            </a:pPr>
            <a:r>
              <a:rPr lang="ko-KR" altLang="en-US" sz="1000" spc="-90" dirty="0">
                <a:latin typeface="Adobe Gothic Std L"/>
                <a:cs typeface="Source Han Sans KR"/>
              </a:rPr>
              <a:t>의지는 체성신경계에서  </a:t>
            </a:r>
            <a:r>
              <a:rPr sz="1000" spc="15" dirty="0">
                <a:latin typeface="Source Han Sans KR"/>
                <a:cs typeface="Source Han Sans KR"/>
              </a:rPr>
              <a:t> </a:t>
            </a:r>
            <a:r>
              <a:rPr lang="ko-KR" altLang="en-US" sz="1000" spc="-95" dirty="0">
                <a:latin typeface="Adobe Gothic Std L"/>
                <a:cs typeface="Source Han Sans KR"/>
              </a:rPr>
              <a:t>이루어 지고  있고</a:t>
            </a:r>
            <a:r>
              <a:rPr sz="1000" spc="-60" dirty="0">
                <a:latin typeface="Source Han Sans KR"/>
                <a:cs typeface="Source Han Sans KR"/>
              </a:rPr>
              <a:t>.</a:t>
            </a:r>
            <a:r>
              <a:rPr sz="1000" spc="15" dirty="0">
                <a:latin typeface="Source Han Sans KR"/>
                <a:cs typeface="Source Han Sans KR"/>
              </a:rPr>
              <a:t> </a:t>
            </a:r>
            <a:r>
              <a:rPr lang="ko-KR" altLang="en-US" sz="1000" spc="-80" dirty="0">
                <a:latin typeface="Adobe Gothic Std L"/>
                <a:cs typeface="Source Han Sans KR"/>
              </a:rPr>
              <a:t> 무의식은   자율신경계에서  이루어지고 있다</a:t>
            </a:r>
            <a:r>
              <a:rPr lang="en-US" altLang="ko-KR" sz="1000" spc="-80" dirty="0">
                <a:latin typeface="Adobe Gothic Std L"/>
                <a:cs typeface="Source Han Sans KR"/>
              </a:rPr>
              <a:t>.</a:t>
            </a:r>
          </a:p>
          <a:p>
            <a:pPr marL="12700" marR="5080">
              <a:lnSpc>
                <a:spcPct val="199600"/>
              </a:lnSpc>
              <a:spcBef>
                <a:spcPts val="5"/>
              </a:spcBef>
            </a:pPr>
            <a:r>
              <a:rPr lang="en-US" altLang="ko-KR" sz="1000" spc="-80" dirty="0">
                <a:latin typeface="Adobe Gothic Std L"/>
                <a:cs typeface="Source Han Sans KR"/>
              </a:rPr>
              <a:t>,</a:t>
            </a:r>
            <a:r>
              <a:rPr lang="ko-KR" altLang="en-US" sz="1000" spc="-80" dirty="0">
                <a:latin typeface="Adobe Gothic Std L"/>
                <a:cs typeface="Source Han Sans KR"/>
              </a:rPr>
              <a:t>자율신경과   체성신경은   함께   뇌에서  생각을  만든다</a:t>
            </a:r>
            <a:r>
              <a:rPr lang="en-US" altLang="ko-KR" sz="1000" spc="-80" dirty="0">
                <a:latin typeface="Adobe Gothic Std L"/>
                <a:cs typeface="Source Han Sans KR"/>
              </a:rPr>
              <a:t>.</a:t>
            </a:r>
            <a:r>
              <a:rPr lang="ko-KR" altLang="en-US" sz="1000" spc="-80" dirty="0">
                <a:latin typeface="Adobe Gothic Std L"/>
                <a:cs typeface="Source Han Sans KR"/>
              </a:rPr>
              <a:t>  </a:t>
            </a:r>
            <a:endParaRPr lang="en-US" altLang="ko-KR" sz="1000" spc="500" dirty="0">
              <a:latin typeface="Source Han Sans KR"/>
              <a:cs typeface="Source Han Sans KR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r>
              <a:rPr lang="ko-KR" altLang="en-US" sz="1000">
                <a:latin typeface="Source Han Sans KR"/>
                <a:cs typeface="Source Han Sans KR"/>
              </a:rPr>
              <a:t>숨은 맘대로도</a:t>
            </a:r>
            <a:r>
              <a:rPr lang="en-US" altLang="ko-KR" sz="1000">
                <a:latin typeface="Source Han Sans KR"/>
                <a:cs typeface="Source Han Sans KR"/>
              </a:rPr>
              <a:t>,</a:t>
            </a:r>
            <a:r>
              <a:rPr lang="ko-KR" altLang="en-US" sz="1000">
                <a:latin typeface="Source Han Sans KR"/>
                <a:cs typeface="Source Han Sans KR"/>
              </a:rPr>
              <a:t>  맘없이도</a:t>
            </a:r>
            <a:r>
              <a:rPr lang="en-US" altLang="ko-KR" sz="1000">
                <a:latin typeface="Source Han Sans KR"/>
                <a:cs typeface="Source Han Sans KR"/>
              </a:rPr>
              <a:t>,</a:t>
            </a:r>
            <a:r>
              <a:rPr lang="ko-KR" altLang="en-US" sz="1000">
                <a:latin typeface="Source Han Sans KR"/>
                <a:cs typeface="Source Han Sans KR"/>
              </a:rPr>
              <a:t>  자율신경으로도</a:t>
            </a:r>
            <a:r>
              <a:rPr lang="en-US" altLang="ko-KR" sz="1000">
                <a:latin typeface="Source Han Sans KR"/>
                <a:cs typeface="Source Han Sans KR"/>
              </a:rPr>
              <a:t>,</a:t>
            </a:r>
            <a:r>
              <a:rPr lang="ko-KR" altLang="en-US" sz="1000">
                <a:latin typeface="Source Han Sans KR"/>
                <a:cs typeface="Source Han Sans KR"/>
              </a:rPr>
              <a:t>  체성신경으로도 작용한다</a:t>
            </a:r>
            <a:r>
              <a:rPr lang="en-US" altLang="ko-KR" sz="1000">
                <a:latin typeface="Source Han Sans KR"/>
                <a:cs typeface="Source Han Sans KR"/>
              </a:rPr>
              <a:t>.</a:t>
            </a:r>
          </a:p>
          <a:p>
            <a:pPr>
              <a:lnSpc>
                <a:spcPct val="100000"/>
              </a:lnSpc>
              <a:spcBef>
                <a:spcPts val="515"/>
              </a:spcBef>
            </a:pPr>
            <a:r>
              <a:rPr lang="ko-KR" altLang="en-US" sz="1000">
                <a:latin typeface="Source Han Sans KR"/>
                <a:cs typeface="Source Han Sans KR"/>
              </a:rPr>
              <a:t>숨은 무의식과 의식을  통합할 수 있는  길이다</a:t>
            </a:r>
            <a:r>
              <a:rPr lang="en-US" altLang="ko-KR" sz="1000">
                <a:latin typeface="Source Han Sans KR"/>
                <a:cs typeface="Source Han Sans KR"/>
              </a:rPr>
              <a:t>.</a:t>
            </a:r>
            <a:r>
              <a:rPr lang="ko-KR" altLang="en-US" sz="1000">
                <a:latin typeface="Source Han Sans KR"/>
                <a:cs typeface="Source Han Sans KR"/>
              </a:rPr>
              <a:t>  </a:t>
            </a:r>
            <a:endParaRPr sz="10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117" y="1219314"/>
            <a:ext cx="7922895" cy="913130"/>
          </a:xfrm>
          <a:custGeom>
            <a:avLst/>
            <a:gdLst/>
            <a:ahLst/>
            <a:cxnLst/>
            <a:rect l="l" t="t" r="r" b="b"/>
            <a:pathLst>
              <a:path w="7922895" h="913130">
                <a:moveTo>
                  <a:pt x="0" y="912609"/>
                </a:moveTo>
                <a:lnTo>
                  <a:pt x="0" y="0"/>
                </a:lnTo>
                <a:lnTo>
                  <a:pt x="7922882" y="0"/>
                </a:lnTo>
              </a:path>
            </a:pathLst>
          </a:custGeom>
          <a:ln w="2555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085" y="3962158"/>
            <a:ext cx="6512559" cy="635"/>
          </a:xfrm>
          <a:custGeom>
            <a:avLst/>
            <a:gdLst/>
            <a:ahLst/>
            <a:cxnLst/>
            <a:rect l="l" t="t" r="r" b="b"/>
            <a:pathLst>
              <a:path w="6512559" h="635">
                <a:moveTo>
                  <a:pt x="0" y="0"/>
                </a:moveTo>
                <a:lnTo>
                  <a:pt x="6512039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7657" y="211937"/>
            <a:ext cx="67202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90" dirty="0">
                <a:latin typeface="Adobe Gothic Std L"/>
                <a:cs typeface="Adobe Gothic Std L"/>
              </a:rPr>
              <a:t>나의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삶은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나를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따르지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남을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따르지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35" dirty="0">
                <a:latin typeface="Adobe Gothic Std L"/>
                <a:cs typeface="Adobe Gothic Std L"/>
              </a:rPr>
              <a:t>않는다</a:t>
            </a:r>
            <a:r>
              <a:rPr sz="1000" spc="-35" dirty="0">
                <a:latin typeface="Source Han Sans KR"/>
                <a:cs typeface="Source Han Sans KR"/>
              </a:rPr>
              <a:t>.</a:t>
            </a:r>
            <a:r>
              <a:rPr sz="1000" spc="245" dirty="0">
                <a:latin typeface="Source Han Sans KR"/>
                <a:cs typeface="Source Han Sans KR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양자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중첩과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얽힘과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데코히어런스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60" dirty="0">
                <a:latin typeface="Adobe Gothic Std L"/>
                <a:cs typeface="Adobe Gothic Std L"/>
              </a:rPr>
              <a:t>있다</a:t>
            </a:r>
            <a:r>
              <a:rPr sz="1000" spc="-60" dirty="0">
                <a:latin typeface="Source Han Sans KR"/>
                <a:cs typeface="Source Han Sans KR"/>
              </a:rPr>
              <a:t>.</a:t>
            </a:r>
            <a:r>
              <a:rPr sz="1000" spc="15" dirty="0">
                <a:latin typeface="Source Han Sans KR"/>
                <a:cs typeface="Source Han Sans KR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그리고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금성과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샛별과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5" dirty="0">
                <a:latin typeface="Adobe Gothic Std L"/>
                <a:cs typeface="Adobe Gothic Std L"/>
              </a:rPr>
              <a:t>개밥바라기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별이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50" dirty="0">
                <a:latin typeface="Adobe Gothic Std L"/>
                <a:cs typeface="Adobe Gothic Std L"/>
              </a:rPr>
              <a:t>있다</a:t>
            </a:r>
            <a:r>
              <a:rPr sz="1000" spc="-50" dirty="0">
                <a:latin typeface="Source Han Sans KR"/>
                <a:cs typeface="Source Han Sans KR"/>
              </a:rPr>
              <a:t>.</a:t>
            </a:r>
            <a:endParaRPr sz="1000">
              <a:latin typeface="Source Han Sans KR"/>
              <a:cs typeface="Source Han Sans K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8058" y="1291589"/>
            <a:ext cx="7583170" cy="609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latin typeface="Source Han Sans KR"/>
                <a:cs typeface="Source Han Sans KR"/>
              </a:rPr>
              <a:t>[</a:t>
            </a:r>
            <a:r>
              <a:rPr sz="1000" b="0" spc="-65" dirty="0">
                <a:latin typeface="Adobe Gothic Std L"/>
                <a:cs typeface="Adobe Gothic Std L"/>
              </a:rPr>
              <a:t>생각의</a:t>
            </a:r>
            <a:r>
              <a:rPr sz="1000" b="0" spc="-35" dirty="0">
                <a:latin typeface="Adobe Gothic Std L"/>
                <a:cs typeface="Adobe Gothic Std L"/>
              </a:rPr>
              <a:t> </a:t>
            </a:r>
            <a:r>
              <a:rPr sz="1000" b="0" spc="-25" dirty="0">
                <a:latin typeface="Adobe Gothic Std L"/>
                <a:cs typeface="Adobe Gothic Std L"/>
              </a:rPr>
              <a:t>문제</a:t>
            </a:r>
            <a:r>
              <a:rPr sz="1000" spc="-25" dirty="0">
                <a:latin typeface="Source Han Sans KR"/>
                <a:cs typeface="Source Han Sans KR"/>
              </a:rPr>
              <a:t>]</a:t>
            </a:r>
            <a:endParaRPr lang="en-US" sz="1000" spc="-25" dirty="0">
              <a:latin typeface="Source Han Sans KR"/>
              <a:cs typeface="Source Han Sans KR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000">
              <a:latin typeface="Source Han Sans KR"/>
              <a:cs typeface="Source Han Sans KR"/>
            </a:endParaRPr>
          </a:p>
          <a:p>
            <a:pPr marL="12700" marR="5080">
              <a:lnSpc>
                <a:spcPts val="2400"/>
              </a:lnSpc>
              <a:spcBef>
                <a:spcPts val="100"/>
              </a:spcBef>
            </a:pPr>
            <a:r>
              <a:rPr lang="ko-KR" altLang="en-US" sz="1000" spc="-70" dirty="0">
                <a:latin typeface="Adobe Gothic Std L"/>
                <a:cs typeface="Source Han Sans KR"/>
              </a:rPr>
              <a:t>천상 천하 유아 독존    ㅡ세상은   내가  있어  존재하고</a:t>
            </a:r>
            <a:r>
              <a:rPr lang="en-US" altLang="ko-KR" sz="1000" spc="-70" dirty="0">
                <a:latin typeface="Adobe Gothic Std L"/>
                <a:cs typeface="Source Han Sans KR"/>
              </a:rPr>
              <a:t>,</a:t>
            </a:r>
            <a:r>
              <a:rPr lang="ko-KR" altLang="en-US" sz="1000" spc="-70" dirty="0">
                <a:latin typeface="Adobe Gothic Std L"/>
                <a:cs typeface="Source Han Sans KR"/>
              </a:rPr>
              <a:t>  내가 없으면  세상도  없다</a:t>
            </a:r>
            <a:r>
              <a:rPr lang="en-US" altLang="ko-KR" sz="1000" spc="-70" dirty="0">
                <a:latin typeface="Adobe Gothic Std L"/>
                <a:cs typeface="Source Han Sans KR"/>
              </a:rPr>
              <a:t>..</a:t>
            </a:r>
            <a:r>
              <a:rPr lang="ko-KR" altLang="en-US" sz="1000" spc="-70" dirty="0">
                <a:latin typeface="Adobe Gothic Std L"/>
                <a:cs typeface="Source Han Sans KR"/>
              </a:rPr>
              <a:t>  </a:t>
            </a:r>
            <a:endParaRPr sz="1000">
              <a:latin typeface="Source Han Sans KR"/>
              <a:cs typeface="Source Han Sans K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058" y="2731579"/>
            <a:ext cx="4458970" cy="904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latin typeface="Source Han Sans KR"/>
                <a:cs typeface="Source Han Sans KR"/>
              </a:rPr>
              <a:t>[</a:t>
            </a:r>
            <a:r>
              <a:rPr sz="1000" b="0" spc="-65" dirty="0">
                <a:latin typeface="Adobe Gothic Std L"/>
                <a:cs typeface="Adobe Gothic Std L"/>
              </a:rPr>
              <a:t>말의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25" dirty="0">
                <a:latin typeface="Adobe Gothic Std L"/>
                <a:cs typeface="Adobe Gothic Std L"/>
              </a:rPr>
              <a:t>문제</a:t>
            </a:r>
            <a:r>
              <a:rPr sz="1000" spc="-25" dirty="0">
                <a:latin typeface="Source Han Sans KR"/>
                <a:cs typeface="Source Han Sans KR"/>
              </a:rPr>
              <a:t>]</a:t>
            </a:r>
            <a:endParaRPr lang="en-US" sz="1000">
              <a:latin typeface="Source Han Sans KR"/>
              <a:cs typeface="Source Han Sans KR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000" spc="-85" dirty="0">
              <a:latin typeface="Adobe Gothic Std L"/>
              <a:cs typeface="Source Han Sans KR"/>
            </a:endParaRPr>
          </a:p>
          <a:p>
            <a:pPr marL="12700" marR="5080">
              <a:lnSpc>
                <a:spcPct val="200100"/>
              </a:lnSpc>
            </a:pPr>
            <a:r>
              <a:rPr lang="ko-KR" altLang="en-US" sz="1000" spc="-85" dirty="0">
                <a:latin typeface="Adobe Gothic Std L"/>
                <a:cs typeface="Source Han Sans KR"/>
              </a:rPr>
              <a:t>역사  이래로  </a:t>
            </a:r>
            <a:r>
              <a:rPr lang="en-US" altLang="ko-KR" sz="1000" spc="-85" dirty="0">
                <a:latin typeface="Adobe Gothic Std L"/>
                <a:cs typeface="Source Han Sans KR"/>
              </a:rPr>
              <a:t>‘</a:t>
            </a:r>
            <a:r>
              <a:rPr lang="ko-KR" altLang="en-US" sz="1000" spc="-85" dirty="0">
                <a:latin typeface="Adobe Gothic Std L"/>
                <a:cs typeface="Source Han Sans KR"/>
              </a:rPr>
              <a:t>있다</a:t>
            </a:r>
            <a:r>
              <a:rPr lang="en-US" altLang="ko-KR" sz="1000" spc="-85" dirty="0">
                <a:latin typeface="Adobe Gothic Std L"/>
                <a:cs typeface="Source Han Sans KR"/>
              </a:rPr>
              <a:t>’</a:t>
            </a:r>
            <a:r>
              <a:rPr lang="ko-KR" altLang="en-US" sz="1000" spc="-85" dirty="0">
                <a:latin typeface="Adobe Gothic Std L"/>
                <a:cs typeface="Source Han Sans KR"/>
              </a:rPr>
              <a:t>  </a:t>
            </a:r>
            <a:r>
              <a:rPr lang="en-US" altLang="ko-KR" sz="1000" spc="-85" dirty="0">
                <a:latin typeface="Adobe Gothic Std L"/>
                <a:cs typeface="Source Han Sans KR"/>
              </a:rPr>
              <a:t>,</a:t>
            </a:r>
            <a:r>
              <a:rPr lang="ko-KR" altLang="en-US" sz="1000" spc="-85" dirty="0">
                <a:latin typeface="Adobe Gothic Std L"/>
                <a:cs typeface="Source Han Sans KR"/>
              </a:rPr>
              <a:t>  </a:t>
            </a:r>
            <a:r>
              <a:rPr lang="en-US" altLang="ko-KR" sz="1000" spc="-85" dirty="0">
                <a:latin typeface="Adobe Gothic Std L"/>
                <a:cs typeface="Source Han Sans KR"/>
              </a:rPr>
              <a:t>‘</a:t>
            </a:r>
            <a:r>
              <a:rPr lang="ko-KR" altLang="en-US" sz="1000" spc="-85" dirty="0">
                <a:latin typeface="Adobe Gothic Std L"/>
                <a:cs typeface="Source Han Sans KR"/>
              </a:rPr>
              <a:t>없다</a:t>
            </a:r>
            <a:r>
              <a:rPr lang="en-US" altLang="ko-KR" sz="1000" spc="-85" dirty="0">
                <a:latin typeface="Adobe Gothic Std L"/>
                <a:cs typeface="Source Han Sans KR"/>
              </a:rPr>
              <a:t>’</a:t>
            </a:r>
            <a:r>
              <a:rPr lang="ko-KR" altLang="en-US" sz="1000" spc="-85" dirty="0">
                <a:latin typeface="Adobe Gothic Std L"/>
                <a:cs typeface="Source Han Sans KR"/>
              </a:rPr>
              <a:t>  란  말이  무엇인가에 대한 논쟁이 가장 많다</a:t>
            </a:r>
            <a:r>
              <a:rPr lang="en-US" altLang="ko-KR" sz="1000" spc="-85" dirty="0">
                <a:latin typeface="Adobe Gothic Std L"/>
                <a:cs typeface="Source Han Sans KR"/>
              </a:rPr>
              <a:t>..</a:t>
            </a:r>
          </a:p>
          <a:p>
            <a:pPr marL="12700" marR="5080">
              <a:lnSpc>
                <a:spcPct val="200100"/>
              </a:lnSpc>
            </a:pPr>
            <a:r>
              <a:rPr lang="ko-KR" altLang="en-US" sz="1000" spc="-85" dirty="0">
                <a:latin typeface="Adobe Gothic Std L"/>
                <a:cs typeface="Source Han Sans KR"/>
              </a:rPr>
              <a:t>말을 배울 것인가   삶을  배울  것인가</a:t>
            </a:r>
            <a:r>
              <a:rPr lang="en-US" altLang="ko-KR" sz="1000" spc="-85" dirty="0">
                <a:latin typeface="Adobe Gothic Std L"/>
                <a:cs typeface="Source Han Sans KR"/>
              </a:rPr>
              <a:t>?</a:t>
            </a:r>
            <a:endParaRPr sz="10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117" y="1219314"/>
            <a:ext cx="7922895" cy="913130"/>
          </a:xfrm>
          <a:custGeom>
            <a:avLst/>
            <a:gdLst/>
            <a:ahLst/>
            <a:cxnLst/>
            <a:rect l="l" t="t" r="r" b="b"/>
            <a:pathLst>
              <a:path w="7922895" h="913130">
                <a:moveTo>
                  <a:pt x="0" y="912609"/>
                </a:moveTo>
                <a:lnTo>
                  <a:pt x="0" y="0"/>
                </a:lnTo>
                <a:lnTo>
                  <a:pt x="7922882" y="0"/>
                </a:lnTo>
              </a:path>
            </a:pathLst>
          </a:custGeom>
          <a:ln w="2555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085" y="3962158"/>
            <a:ext cx="6512559" cy="635"/>
          </a:xfrm>
          <a:custGeom>
            <a:avLst/>
            <a:gdLst/>
            <a:ahLst/>
            <a:cxnLst/>
            <a:rect l="l" t="t" r="r" b="b"/>
            <a:pathLst>
              <a:path w="6512559" h="635">
                <a:moveTo>
                  <a:pt x="0" y="0"/>
                </a:moveTo>
                <a:lnTo>
                  <a:pt x="6512039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179" y="1606587"/>
            <a:ext cx="6944359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1500" b="0" spc="-125" dirty="0">
                <a:latin typeface="Adobe Gothic Std L"/>
                <a:cs typeface="Adobe Gothic Std L"/>
              </a:rPr>
              <a:t>환경에</a:t>
            </a:r>
            <a:r>
              <a:rPr sz="1500" b="0" spc="-15" dirty="0">
                <a:latin typeface="Adobe Gothic Std L"/>
                <a:cs typeface="Adobe Gothic Std L"/>
              </a:rPr>
              <a:t> </a:t>
            </a:r>
            <a:r>
              <a:rPr sz="1500" b="0" spc="-120" dirty="0">
                <a:latin typeface="Adobe Gothic Std L"/>
                <a:cs typeface="Adobe Gothic Std L"/>
              </a:rPr>
              <a:t>따라</a:t>
            </a:r>
            <a:r>
              <a:rPr sz="1500" b="0" spc="-10" dirty="0">
                <a:latin typeface="Adobe Gothic Std L"/>
                <a:cs typeface="Adobe Gothic Std L"/>
              </a:rPr>
              <a:t> </a:t>
            </a:r>
            <a:r>
              <a:rPr sz="1500" b="0" spc="-125" dirty="0">
                <a:latin typeface="Adobe Gothic Std L"/>
                <a:cs typeface="Adobe Gothic Std L"/>
              </a:rPr>
              <a:t>어떠한</a:t>
            </a:r>
            <a:r>
              <a:rPr sz="1500" b="0" spc="-10" dirty="0">
                <a:latin typeface="Adobe Gothic Std L"/>
                <a:cs typeface="Adobe Gothic Std L"/>
              </a:rPr>
              <a:t> </a:t>
            </a:r>
            <a:r>
              <a:rPr sz="1500" b="0" spc="-125" dirty="0">
                <a:latin typeface="Adobe Gothic Std L"/>
                <a:cs typeface="Adobe Gothic Std L"/>
              </a:rPr>
              <a:t>호흡도</a:t>
            </a:r>
            <a:r>
              <a:rPr sz="1500" b="0" spc="-15" dirty="0">
                <a:latin typeface="Adobe Gothic Std L"/>
                <a:cs typeface="Adobe Gothic Std L"/>
              </a:rPr>
              <a:t> </a:t>
            </a:r>
            <a:r>
              <a:rPr sz="1500" b="0" spc="-125" dirty="0">
                <a:latin typeface="Adobe Gothic Std L"/>
                <a:cs typeface="Adobe Gothic Std L"/>
              </a:rPr>
              <a:t>자신에게</a:t>
            </a:r>
            <a:r>
              <a:rPr sz="1500" b="0" spc="-10" dirty="0">
                <a:latin typeface="Adobe Gothic Std L"/>
                <a:cs typeface="Adobe Gothic Std L"/>
              </a:rPr>
              <a:t> </a:t>
            </a:r>
            <a:r>
              <a:rPr sz="1500" b="0" spc="-125" dirty="0">
                <a:latin typeface="Adobe Gothic Std L"/>
                <a:cs typeface="Adobe Gothic Std L"/>
              </a:rPr>
              <a:t>해롭지</a:t>
            </a:r>
            <a:r>
              <a:rPr sz="1500" b="0" spc="-10" dirty="0">
                <a:latin typeface="Adobe Gothic Std L"/>
                <a:cs typeface="Adobe Gothic Std L"/>
              </a:rPr>
              <a:t> </a:t>
            </a:r>
            <a:r>
              <a:rPr sz="1500" b="0" spc="-25" dirty="0">
                <a:latin typeface="Adobe Gothic Std L"/>
                <a:cs typeface="Adobe Gothic Std L"/>
              </a:rPr>
              <a:t>않고</a:t>
            </a:r>
            <a:r>
              <a:rPr sz="1500" spc="-25" dirty="0">
                <a:latin typeface="Source Han Sans KR"/>
                <a:cs typeface="Source Han Sans KR"/>
              </a:rPr>
              <a:t>,</a:t>
            </a:r>
            <a:endParaRPr sz="1500">
              <a:latin typeface="Source Han Sans KR"/>
              <a:cs typeface="Source Han Sans KR"/>
            </a:endParaRPr>
          </a:p>
          <a:p>
            <a:pPr marL="12700" marR="453390" indent="3051175">
              <a:lnSpc>
                <a:spcPts val="3840"/>
              </a:lnSpc>
              <a:spcBef>
                <a:spcPts val="225"/>
              </a:spcBef>
            </a:pPr>
            <a:r>
              <a:rPr sz="1500" b="0" spc="-125" dirty="0">
                <a:latin typeface="Adobe Gothic Std L"/>
                <a:cs typeface="Adobe Gothic Std L"/>
              </a:rPr>
              <a:t>어떠한</a:t>
            </a:r>
            <a:r>
              <a:rPr sz="1500" b="0" spc="-20" dirty="0">
                <a:latin typeface="Adobe Gothic Std L"/>
                <a:cs typeface="Adobe Gothic Std L"/>
              </a:rPr>
              <a:t> </a:t>
            </a:r>
            <a:r>
              <a:rPr sz="1500" b="0" spc="-125" dirty="0">
                <a:latin typeface="Adobe Gothic Std L"/>
                <a:cs typeface="Adobe Gothic Std L"/>
              </a:rPr>
              <a:t>호흡도</a:t>
            </a:r>
            <a:r>
              <a:rPr sz="1500" b="0" spc="-5" dirty="0">
                <a:latin typeface="Adobe Gothic Std L"/>
                <a:cs typeface="Adobe Gothic Std L"/>
              </a:rPr>
              <a:t> </a:t>
            </a:r>
            <a:r>
              <a:rPr sz="1500" b="0" spc="-125" dirty="0">
                <a:latin typeface="Adobe Gothic Std L"/>
                <a:cs typeface="Adobe Gothic Std L"/>
              </a:rPr>
              <a:t>유일하게</a:t>
            </a:r>
            <a:r>
              <a:rPr sz="1500" b="0" spc="-10" dirty="0">
                <a:latin typeface="Adobe Gothic Std L"/>
                <a:cs typeface="Adobe Gothic Std L"/>
              </a:rPr>
              <a:t> </a:t>
            </a:r>
            <a:r>
              <a:rPr sz="1500" b="0" spc="-125" dirty="0">
                <a:latin typeface="Adobe Gothic Std L"/>
                <a:cs typeface="Adobe Gothic Std L"/>
              </a:rPr>
              <a:t>유익하지</a:t>
            </a:r>
            <a:r>
              <a:rPr sz="1500" b="0" spc="-5" dirty="0">
                <a:latin typeface="Adobe Gothic Std L"/>
                <a:cs typeface="Adobe Gothic Std L"/>
              </a:rPr>
              <a:t> </a:t>
            </a:r>
            <a:r>
              <a:rPr sz="1500" b="0" spc="-25" dirty="0">
                <a:latin typeface="Adobe Gothic Std L"/>
                <a:cs typeface="Adobe Gothic Std L"/>
              </a:rPr>
              <a:t>않다</a:t>
            </a:r>
            <a:r>
              <a:rPr sz="1500" spc="-25" dirty="0">
                <a:latin typeface="Source Han Sans KR"/>
                <a:cs typeface="Source Han Sans KR"/>
              </a:rPr>
              <a:t>. </a:t>
            </a:r>
            <a:r>
              <a:rPr lang="en-US" sz="1500" spc="-25" dirty="0">
                <a:latin typeface="Source Han Sans KR"/>
                <a:cs typeface="Source Han Sans KR"/>
              </a:rPr>
              <a:t> </a:t>
            </a:r>
            <a:r>
              <a:rPr lang="en-US" sz="1500" spc="-95" dirty="0">
                <a:latin typeface="Adobe Gothic Std L"/>
                <a:cs typeface="Source Han Sans KR"/>
              </a:rPr>
              <a:t>       </a:t>
            </a:r>
            <a:r>
              <a:rPr lang="en-US" sz="1500" b="0" spc="-95" dirty="0">
                <a:latin typeface="Adobe Gothic Std L"/>
                <a:cs typeface="Adobe Gothic Std L"/>
              </a:rPr>
              <a:t>호</a:t>
            </a:r>
            <a:r>
              <a:rPr sz="1500" b="0" spc="-95" dirty="0">
                <a:latin typeface="Adobe Gothic Std L"/>
                <a:cs typeface="Adobe Gothic Std L"/>
              </a:rPr>
              <a:t>흡</a:t>
            </a:r>
            <a:r>
              <a:rPr sz="1500" spc="-95" dirty="0">
                <a:latin typeface="Source Han Sans KR"/>
                <a:cs typeface="Source Han Sans KR"/>
              </a:rPr>
              <a:t>(</a:t>
            </a:r>
            <a:r>
              <a:rPr sz="1500" b="0" spc="-95" dirty="0">
                <a:latin typeface="Adobe Gothic Std L"/>
                <a:cs typeface="Adobe Gothic Std L"/>
              </a:rPr>
              <a:t>숨</a:t>
            </a:r>
            <a:r>
              <a:rPr sz="1500" spc="-95" dirty="0">
                <a:latin typeface="Source Han Sans KR"/>
                <a:cs typeface="Source Han Sans KR"/>
              </a:rPr>
              <a:t>)</a:t>
            </a:r>
            <a:r>
              <a:rPr sz="1500" b="0" spc="-95" dirty="0">
                <a:latin typeface="Adobe Gothic Std L"/>
                <a:cs typeface="Adobe Gothic Std L"/>
              </a:rPr>
              <a:t>에는</a:t>
            </a:r>
            <a:r>
              <a:rPr sz="1500" b="0" spc="-20" dirty="0">
                <a:latin typeface="Adobe Gothic Std L"/>
                <a:cs typeface="Adobe Gothic Std L"/>
              </a:rPr>
              <a:t> </a:t>
            </a:r>
            <a:r>
              <a:rPr sz="1500" b="0" spc="-80" dirty="0">
                <a:latin typeface="Adobe Gothic Std L"/>
                <a:cs typeface="Adobe Gothic Std L"/>
              </a:rPr>
              <a:t>들고</a:t>
            </a:r>
            <a:r>
              <a:rPr sz="1500" spc="-80" dirty="0">
                <a:latin typeface="Source Han Sans KR"/>
                <a:cs typeface="Source Han Sans KR"/>
              </a:rPr>
              <a:t>,</a:t>
            </a:r>
            <a:r>
              <a:rPr sz="1500" spc="15" dirty="0">
                <a:latin typeface="Source Han Sans KR"/>
                <a:cs typeface="Source Han Sans KR"/>
              </a:rPr>
              <a:t> </a:t>
            </a:r>
            <a:r>
              <a:rPr sz="1500" b="0" spc="-80" dirty="0">
                <a:latin typeface="Adobe Gothic Std L"/>
                <a:cs typeface="Adobe Gothic Std L"/>
              </a:rPr>
              <a:t>날고</a:t>
            </a:r>
            <a:r>
              <a:rPr sz="1500" spc="-80" dirty="0">
                <a:latin typeface="Source Han Sans KR"/>
                <a:cs typeface="Source Han Sans KR"/>
              </a:rPr>
              <a:t>,</a:t>
            </a:r>
            <a:r>
              <a:rPr sz="1500" spc="10" dirty="0">
                <a:latin typeface="Source Han Sans KR"/>
                <a:cs typeface="Source Han Sans KR"/>
              </a:rPr>
              <a:t> </a:t>
            </a:r>
            <a:r>
              <a:rPr sz="1500" b="0" spc="-125" dirty="0">
                <a:latin typeface="Adobe Gothic Std L"/>
                <a:cs typeface="Adobe Gothic Std L"/>
              </a:rPr>
              <a:t>멈추고</a:t>
            </a:r>
            <a:r>
              <a:rPr sz="1500" b="0" spc="-15" dirty="0">
                <a:latin typeface="Adobe Gothic Std L"/>
                <a:cs typeface="Adobe Gothic Std L"/>
              </a:rPr>
              <a:t> </a:t>
            </a:r>
            <a:r>
              <a:rPr sz="1500" b="0" spc="-120" dirty="0">
                <a:latin typeface="Adobe Gothic Std L"/>
                <a:cs typeface="Adobe Gothic Std L"/>
              </a:rPr>
              <a:t>하는</a:t>
            </a:r>
            <a:r>
              <a:rPr sz="1500" b="0" spc="-20" dirty="0">
                <a:latin typeface="Adobe Gothic Std L"/>
                <a:cs typeface="Adobe Gothic Std L"/>
              </a:rPr>
              <a:t> </a:t>
            </a:r>
            <a:r>
              <a:rPr sz="1500" b="0" spc="-120" dirty="0">
                <a:latin typeface="Adobe Gothic Std L"/>
                <a:cs typeface="Adobe Gothic Std L"/>
              </a:rPr>
              <a:t>것과</a:t>
            </a:r>
            <a:r>
              <a:rPr sz="1500" b="0" spc="-15" dirty="0">
                <a:latin typeface="Adobe Gothic Std L"/>
                <a:cs typeface="Adobe Gothic Std L"/>
              </a:rPr>
              <a:t> </a:t>
            </a:r>
            <a:r>
              <a:rPr sz="1500" b="0" spc="-120" dirty="0">
                <a:latin typeface="Adobe Gothic Std L"/>
                <a:cs typeface="Adobe Gothic Std L"/>
              </a:rPr>
              <a:t>이들</a:t>
            </a:r>
            <a:r>
              <a:rPr sz="1500" b="0" spc="-15" dirty="0">
                <a:latin typeface="Adobe Gothic Std L"/>
                <a:cs typeface="Adobe Gothic Std L"/>
              </a:rPr>
              <a:t> </a:t>
            </a:r>
            <a:r>
              <a:rPr sz="1500" b="0" spc="-120" dirty="0">
                <a:latin typeface="Adobe Gothic Std L"/>
                <a:cs typeface="Adobe Gothic Std L"/>
              </a:rPr>
              <a:t>하나하나에도</a:t>
            </a:r>
            <a:r>
              <a:rPr sz="1500" b="0" spc="-15" dirty="0">
                <a:latin typeface="Adobe Gothic Std L"/>
                <a:cs typeface="Adobe Gothic Std L"/>
              </a:rPr>
              <a:t> </a:t>
            </a:r>
            <a:r>
              <a:rPr sz="1500" b="0" spc="-125" dirty="0">
                <a:latin typeface="Adobe Gothic Std L"/>
                <a:cs typeface="Adobe Gothic Std L"/>
              </a:rPr>
              <a:t>깊이와</a:t>
            </a:r>
            <a:r>
              <a:rPr sz="1500" b="0" spc="-20" dirty="0">
                <a:latin typeface="Adobe Gothic Std L"/>
                <a:cs typeface="Adobe Gothic Std L"/>
              </a:rPr>
              <a:t> </a:t>
            </a:r>
            <a:r>
              <a:rPr sz="1500" b="0" spc="-125" dirty="0">
                <a:latin typeface="Adobe Gothic Std L"/>
                <a:cs typeface="Adobe Gothic Std L"/>
              </a:rPr>
              <a:t>길이가</a:t>
            </a:r>
            <a:r>
              <a:rPr sz="1500" b="0" spc="-15" dirty="0">
                <a:latin typeface="Adobe Gothic Std L"/>
                <a:cs typeface="Adobe Gothic Std L"/>
              </a:rPr>
              <a:t> </a:t>
            </a:r>
            <a:r>
              <a:rPr sz="1500" b="0" spc="-80" dirty="0">
                <a:latin typeface="Adobe Gothic Std L"/>
                <a:cs typeface="Adobe Gothic Std L"/>
              </a:rPr>
              <a:t>있다</a:t>
            </a:r>
            <a:r>
              <a:rPr sz="1500" spc="-80" dirty="0">
                <a:latin typeface="Source Han Sans KR"/>
                <a:cs typeface="Source Han Sans KR"/>
              </a:rPr>
              <a:t>.</a:t>
            </a:r>
            <a:endParaRPr sz="1500">
              <a:latin typeface="Source Han Sans KR"/>
              <a:cs typeface="Source Han Sans KR"/>
            </a:endParaRPr>
          </a:p>
          <a:p>
            <a:pPr marL="3060065">
              <a:lnSpc>
                <a:spcPct val="100000"/>
              </a:lnSpc>
              <a:spcBef>
                <a:spcPts val="1335"/>
              </a:spcBef>
            </a:pPr>
            <a:r>
              <a:rPr sz="1500" b="0" spc="-120" dirty="0">
                <a:latin typeface="Adobe Gothic Std L"/>
                <a:cs typeface="Adobe Gothic Std L"/>
              </a:rPr>
              <a:t>이를</a:t>
            </a:r>
            <a:r>
              <a:rPr sz="1500" b="0" spc="-25" dirty="0">
                <a:latin typeface="Adobe Gothic Std L"/>
                <a:cs typeface="Adobe Gothic Std L"/>
              </a:rPr>
              <a:t> </a:t>
            </a:r>
            <a:r>
              <a:rPr sz="1500" b="0" spc="-125" dirty="0">
                <a:latin typeface="Adobe Gothic Std L"/>
                <a:cs typeface="Adobe Gothic Std L"/>
              </a:rPr>
              <a:t>상황에</a:t>
            </a:r>
            <a:r>
              <a:rPr sz="1500" b="0" spc="-25" dirty="0">
                <a:latin typeface="Adobe Gothic Std L"/>
                <a:cs typeface="Adobe Gothic Std L"/>
              </a:rPr>
              <a:t> </a:t>
            </a:r>
            <a:r>
              <a:rPr sz="1500" b="0" spc="-120" dirty="0">
                <a:latin typeface="Adobe Gothic Std L"/>
                <a:cs typeface="Adobe Gothic Std L"/>
              </a:rPr>
              <a:t>맞게</a:t>
            </a:r>
            <a:r>
              <a:rPr sz="1500" b="0" spc="-25" dirty="0">
                <a:latin typeface="Adobe Gothic Std L"/>
                <a:cs typeface="Adobe Gothic Std L"/>
              </a:rPr>
              <a:t> </a:t>
            </a:r>
            <a:r>
              <a:rPr sz="1500" b="0" spc="-120" dirty="0">
                <a:latin typeface="Adobe Gothic Std L"/>
                <a:cs typeface="Adobe Gothic Std L"/>
              </a:rPr>
              <a:t>자유</a:t>
            </a:r>
            <a:r>
              <a:rPr sz="1500" b="0" spc="-25" dirty="0">
                <a:latin typeface="Adobe Gothic Std L"/>
                <a:cs typeface="Adobe Gothic Std L"/>
              </a:rPr>
              <a:t> </a:t>
            </a:r>
            <a:r>
              <a:rPr sz="1500" b="0" spc="-120" dirty="0">
                <a:latin typeface="Adobe Gothic Std L"/>
                <a:cs typeface="Adobe Gothic Std L"/>
              </a:rPr>
              <a:t>자재</a:t>
            </a:r>
            <a:r>
              <a:rPr sz="1500" b="0" spc="-25" dirty="0">
                <a:latin typeface="Adobe Gothic Std L"/>
                <a:cs typeface="Adobe Gothic Std L"/>
              </a:rPr>
              <a:t> </a:t>
            </a:r>
            <a:r>
              <a:rPr sz="1500" b="0" spc="-120" dirty="0">
                <a:latin typeface="Adobe Gothic Std L"/>
                <a:cs typeface="Adobe Gothic Std L"/>
              </a:rPr>
              <a:t>하는</a:t>
            </a:r>
            <a:r>
              <a:rPr sz="1500" b="0" spc="-25" dirty="0">
                <a:latin typeface="Adobe Gothic Std L"/>
                <a:cs typeface="Adobe Gothic Std L"/>
              </a:rPr>
              <a:t> </a:t>
            </a:r>
            <a:r>
              <a:rPr sz="1500" b="0" dirty="0">
                <a:latin typeface="Adobe Gothic Std L"/>
                <a:cs typeface="Adobe Gothic Std L"/>
              </a:rPr>
              <a:t>것이</a:t>
            </a:r>
            <a:r>
              <a:rPr sz="1500" b="0" spc="229" dirty="0">
                <a:latin typeface="Adobe Gothic Std L"/>
                <a:cs typeface="Adobe Gothic Std L"/>
              </a:rPr>
              <a:t> </a:t>
            </a:r>
            <a:r>
              <a:rPr sz="1500" b="0" spc="-85" dirty="0">
                <a:latin typeface="Adobe Gothic Std L"/>
                <a:cs typeface="Adobe Gothic Std L"/>
              </a:rPr>
              <a:t>필요하다</a:t>
            </a:r>
            <a:r>
              <a:rPr sz="1500" spc="-85" dirty="0">
                <a:latin typeface="Source Han Sans KR"/>
                <a:cs typeface="Source Han Sans KR"/>
              </a:rPr>
              <a:t>.</a:t>
            </a:r>
            <a:endParaRPr sz="1500">
              <a:latin typeface="Source Han Sans KR"/>
              <a:cs typeface="Source Han Sans K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820" y="211937"/>
            <a:ext cx="11880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85" dirty="0">
                <a:latin typeface="Adobe Gothic Std L"/>
                <a:cs typeface="Adobe Gothic Std L"/>
              </a:rPr>
              <a:t>어떤</a:t>
            </a:r>
            <a:r>
              <a:rPr sz="1000" b="0" spc="-3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숨이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가장</a:t>
            </a:r>
            <a:r>
              <a:rPr sz="1000" b="0" spc="-15" dirty="0">
                <a:latin typeface="Adobe Gothic Std L"/>
                <a:cs typeface="Adobe Gothic Std L"/>
              </a:rPr>
              <a:t> </a:t>
            </a:r>
            <a:r>
              <a:rPr sz="1000" b="0" spc="-80" dirty="0">
                <a:latin typeface="Adobe Gothic Std L"/>
                <a:cs typeface="Adobe Gothic Std L"/>
              </a:rPr>
              <a:t>좋은가</a:t>
            </a:r>
            <a:endParaRPr sz="1000">
              <a:latin typeface="Adobe Gothic Std L"/>
              <a:cs typeface="Adobe Gothic Std 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00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355"/>
                </a:lnTo>
              </a:path>
            </a:pathLst>
          </a:custGeom>
          <a:ln w="1907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117" y="1219314"/>
            <a:ext cx="7922895" cy="913130"/>
          </a:xfrm>
          <a:custGeom>
            <a:avLst/>
            <a:gdLst/>
            <a:ahLst/>
            <a:cxnLst/>
            <a:rect l="l" t="t" r="r" b="b"/>
            <a:pathLst>
              <a:path w="7922895" h="913130">
                <a:moveTo>
                  <a:pt x="0" y="912609"/>
                </a:moveTo>
                <a:lnTo>
                  <a:pt x="0" y="0"/>
                </a:lnTo>
                <a:lnTo>
                  <a:pt x="7922882" y="0"/>
                </a:lnTo>
              </a:path>
            </a:pathLst>
          </a:custGeom>
          <a:ln w="2555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71545" y="1439633"/>
            <a:ext cx="6531609" cy="4396105"/>
            <a:chOff x="1971545" y="1439633"/>
            <a:chExt cx="6531609" cy="4396105"/>
          </a:xfrm>
        </p:grpSpPr>
        <p:sp>
          <p:nvSpPr>
            <p:cNvPr id="5" name="object 5"/>
            <p:cNvSpPr/>
            <p:nvPr/>
          </p:nvSpPr>
          <p:spPr>
            <a:xfrm>
              <a:off x="1981085" y="3962158"/>
              <a:ext cx="6512559" cy="635"/>
            </a:xfrm>
            <a:custGeom>
              <a:avLst/>
              <a:gdLst/>
              <a:ahLst/>
              <a:cxnLst/>
              <a:rect l="l" t="t" r="r" b="b"/>
              <a:pathLst>
                <a:path w="6512559" h="635">
                  <a:moveTo>
                    <a:pt x="0" y="0"/>
                  </a:moveTo>
                  <a:lnTo>
                    <a:pt x="6512039" y="355"/>
                  </a:lnTo>
                </a:path>
              </a:pathLst>
            </a:custGeom>
            <a:ln w="1907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4879" y="1439633"/>
              <a:ext cx="4379404" cy="439596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18818" y="392301"/>
            <a:ext cx="348578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b="0" spc="-95" dirty="0">
                <a:latin typeface="Adobe Gothic Std L"/>
                <a:cs typeface="Adobe Gothic Std L"/>
              </a:rPr>
              <a:t>코로  느리게  </a:t>
            </a:r>
            <a:r>
              <a:rPr sz="1000" b="0" spc="-95" dirty="0">
                <a:latin typeface="Adobe Gothic Std L"/>
                <a:cs typeface="Adobe Gothic Std L"/>
              </a:rPr>
              <a:t>횡격막</a:t>
            </a:r>
            <a:r>
              <a:rPr sz="1000" b="0" spc="-25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호흡을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sz="1000" b="0" spc="-90" dirty="0">
                <a:latin typeface="Adobe Gothic Std L"/>
                <a:cs typeface="Adobe Gothic Std L"/>
              </a:rPr>
              <a:t>하는</a:t>
            </a:r>
            <a:r>
              <a:rPr sz="1000" b="0" spc="-10" dirty="0">
                <a:latin typeface="Adobe Gothic Std L"/>
                <a:cs typeface="Adobe Gothic Std L"/>
              </a:rPr>
              <a:t> </a:t>
            </a:r>
            <a:r>
              <a:rPr sz="1000" b="0" spc="-85" dirty="0">
                <a:latin typeface="Adobe Gothic Std L"/>
                <a:cs typeface="Adobe Gothic Std L"/>
              </a:rPr>
              <a:t>것이</a:t>
            </a:r>
            <a:r>
              <a:rPr lang="ko-KR" altLang="en-US" sz="1000" b="0" spc="-85" dirty="0">
                <a:latin typeface="Adobe Gothic Std L"/>
                <a:cs typeface="Adobe Gothic Std L"/>
              </a:rPr>
              <a:t>  생활</a:t>
            </a:r>
            <a:r>
              <a:rPr sz="1000" b="0" spc="-20" dirty="0">
                <a:latin typeface="Adobe Gothic Std L"/>
                <a:cs typeface="Adobe Gothic Std L"/>
              </a:rPr>
              <a:t> </a:t>
            </a:r>
            <a:r>
              <a:rPr lang="ko-KR" altLang="en-US" sz="1000" b="0" spc="-20" dirty="0">
                <a:latin typeface="Adobe Gothic Std L"/>
                <a:cs typeface="Adobe Gothic Std L"/>
              </a:rPr>
              <a:t>호흡의  기본</a:t>
            </a:r>
            <a:r>
              <a:rPr sz="1000" b="0" spc="-70" dirty="0">
                <a:latin typeface="Adobe Gothic Std L"/>
                <a:cs typeface="Adobe Gothic Std L"/>
              </a:rPr>
              <a:t>이다</a:t>
            </a:r>
            <a:r>
              <a:rPr sz="1000" spc="-70" dirty="0">
                <a:latin typeface="Source Han Sans KR"/>
                <a:cs typeface="Source Han Sans KR"/>
              </a:rPr>
              <a:t>.</a:t>
            </a:r>
            <a:endParaRPr sz="1000">
              <a:latin typeface="Source Han Sans KR"/>
              <a:cs typeface="Source Han Sans K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90" y="1311444"/>
            <a:ext cx="5130091" cy="50673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2323" y="1669681"/>
            <a:ext cx="3595420" cy="44492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화면 슬라이드 쇼(4:3)</PresentationFormat>
  <Slides>26</Slides>
  <Notes>0</Notes>
  <HiddenSlides>0</HiddenSlide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Theme</vt:lpstr>
      <vt:lpstr>ㅡ 호흡과 건 강 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중량(호흡) 운동 결과 반응</vt:lpstr>
      <vt:lpstr>중량(호흡) 운동 후 혈관 확장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뇌척수액의 흐름과 교환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정영원</dc:creator>
  <cp:lastModifiedBy>영원 정</cp:lastModifiedBy>
  <cp:revision>3</cp:revision>
  <dcterms:created xsi:type="dcterms:W3CDTF">2025-07-12T01:42:34Z</dcterms:created>
  <dcterms:modified xsi:type="dcterms:W3CDTF">2025-07-12T04:12:41Z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2024-08-05T00:00:00Z</vt:filetime>
  </property>
  <property fmtid="{D5CDD505-2E9C-101B-9397-08002B2CF9AE}" pid="3" name="Creator">
    <vt:lpwstr>Impress</vt:lpwstr>
  </property>
  <property fmtid="{D5CDD505-2E9C-101B-9397-08002B2CF9AE}" pid="4" name="LastSaved">
    <vt:filetime>2025-07-12T00:00:00Z</vt:filetime>
  </property>
  <property fmtid="{D5CDD505-2E9C-101B-9397-08002B2CF9AE}" pid="5" name="Producer">
    <vt:lpwstr>LibreOffice 7.3</vt:lpwstr>
  </property>
</Properties>
</file>